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10"/>
  </p:notesMasterIdLst>
  <p:sldIdLst>
    <p:sldId id="256" r:id="rId3"/>
    <p:sldId id="257" r:id="rId4"/>
    <p:sldId id="258" r:id="rId5"/>
    <p:sldId id="259" r:id="rId6"/>
    <p:sldId id="260" r:id="rId7"/>
    <p:sldId id="261" r:id="rId8"/>
    <p:sldId id="262" r:id="rId9"/>
  </p:sldIdLst>
  <p:sldSz cx="10691813" cy="7559675"/>
  <p:notesSz cx="7559675" cy="10691813"/>
  <p:embeddedFontLst>
    <p:embeddedFont>
      <p:font typeface="Lato" panose="020B0604020202020204" charset="0"/>
      <p:regular r:id="rId11"/>
      <p:bold r:id="rId12"/>
      <p:italic r:id="rId13"/>
      <p:boldItalic r:id="rId14"/>
    </p:embeddedFont>
    <p:embeddedFont>
      <p:font typeface="Caveat"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422">
          <p15:clr>
            <a:srgbClr val="9AA0A6"/>
          </p15:clr>
        </p15:guide>
        <p15:guide id="2" pos="66">
          <p15:clr>
            <a:srgbClr val="9AA0A6"/>
          </p15:clr>
        </p15:guide>
        <p15:guide id="3" pos="6672">
          <p15:clr>
            <a:srgbClr val="9AA0A6"/>
          </p15:clr>
        </p15:guide>
        <p15:guide id="4" orient="horz" pos="505">
          <p15:clr>
            <a:srgbClr val="9AA0A6"/>
          </p15:clr>
        </p15:guide>
        <p15:guide id="5" pos="243">
          <p15:clr>
            <a:srgbClr val="747775"/>
          </p15:clr>
        </p15:guide>
        <p15:guide id="6" orient="horz" pos="450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D115BD-87D2-40BE-B3B4-49AB5F518F3B}">
  <a:tblStyle styleId="{08D115BD-87D2-40BE-B3B4-49AB5F518F3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64" y="90"/>
      </p:cViewPr>
      <p:guideLst>
        <p:guide orient="horz" pos="4422"/>
        <p:guide pos="66"/>
        <p:guide pos="6672"/>
        <p:guide orient="horz" pos="505"/>
        <p:guide pos="243"/>
        <p:guide orient="horz" pos="45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bcf3036283_0_16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bcf3036283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ng-term plan cover">
  <p:cSld name="TITLE_1_1_1_2">
    <p:spTree>
      <p:nvGrpSpPr>
        <p:cNvPr id="1" name="Shape 11"/>
        <p:cNvGrpSpPr/>
        <p:nvPr/>
      </p:nvGrpSpPr>
      <p:grpSpPr>
        <a:xfrm>
          <a:off x="0" y="0"/>
          <a:ext cx="0" cy="0"/>
          <a:chOff x="0" y="0"/>
          <a:chExt cx="0" cy="0"/>
        </a:xfrm>
      </p:grpSpPr>
      <p:sp>
        <p:nvSpPr>
          <p:cNvPr id="12" name="Google Shape;12;p2"/>
          <p:cNvSpPr/>
          <p:nvPr/>
        </p:nvSpPr>
        <p:spPr>
          <a:xfrm>
            <a:off x="264000" y="243950"/>
            <a:ext cx="10164000" cy="6787800"/>
          </a:xfrm>
          <a:prstGeom prst="rect">
            <a:avLst/>
          </a:prstGeom>
          <a:solidFill>
            <a:srgbClr val="4EB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6063000" y="999022"/>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264000" y="920750"/>
            <a:ext cx="5841300" cy="543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txBox="1">
            <a:spLocks noGrp="1"/>
          </p:cNvSpPr>
          <p:nvPr>
            <p:ph type="subTitle" idx="1"/>
          </p:nvPr>
        </p:nvSpPr>
        <p:spPr>
          <a:xfrm>
            <a:off x="442350" y="29046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700"/>
              <a:buNone/>
              <a:defRPr sz="1700" b="1">
                <a:solidFill>
                  <a:schemeClr val="dk1"/>
                </a:solidFill>
              </a:defRPr>
            </a:lvl1pPr>
            <a:lvl2pPr lvl="1" algn="l">
              <a:lnSpc>
                <a:spcPct val="115000"/>
              </a:lnSpc>
              <a:spcBef>
                <a:spcPts val="0"/>
              </a:spcBef>
              <a:spcAft>
                <a:spcPts val="0"/>
              </a:spcAft>
              <a:buClr>
                <a:schemeClr val="dk1"/>
              </a:buClr>
              <a:buSzPts val="1500"/>
              <a:buNone/>
              <a:defRPr sz="1500" b="1">
                <a:solidFill>
                  <a:schemeClr val="dk1"/>
                </a:solidFill>
              </a:defRPr>
            </a:lvl2pPr>
            <a:lvl3pPr lvl="2" algn="l">
              <a:lnSpc>
                <a:spcPct val="115000"/>
              </a:lnSpc>
              <a:spcBef>
                <a:spcPts val="0"/>
              </a:spcBef>
              <a:spcAft>
                <a:spcPts val="0"/>
              </a:spcAft>
              <a:buClr>
                <a:schemeClr val="dk1"/>
              </a:buClr>
              <a:buSzPts val="1500"/>
              <a:buNone/>
              <a:defRPr sz="1500" b="1">
                <a:solidFill>
                  <a:schemeClr val="dk1"/>
                </a:solidFill>
              </a:defRPr>
            </a:lvl3pPr>
            <a:lvl4pPr lvl="3" algn="l">
              <a:lnSpc>
                <a:spcPct val="115000"/>
              </a:lnSpc>
              <a:spcBef>
                <a:spcPts val="0"/>
              </a:spcBef>
              <a:spcAft>
                <a:spcPts val="0"/>
              </a:spcAft>
              <a:buClr>
                <a:schemeClr val="dk1"/>
              </a:buClr>
              <a:buSzPts val="1500"/>
              <a:buNone/>
              <a:defRPr sz="1500" b="1">
                <a:solidFill>
                  <a:schemeClr val="dk1"/>
                </a:solidFill>
              </a:defRPr>
            </a:lvl4pPr>
            <a:lvl5pPr lvl="4" algn="l">
              <a:lnSpc>
                <a:spcPct val="115000"/>
              </a:lnSpc>
              <a:spcBef>
                <a:spcPts val="0"/>
              </a:spcBef>
              <a:spcAft>
                <a:spcPts val="0"/>
              </a:spcAft>
              <a:buClr>
                <a:schemeClr val="dk1"/>
              </a:buClr>
              <a:buSzPts val="1500"/>
              <a:buNone/>
              <a:defRPr sz="1500" b="1">
                <a:solidFill>
                  <a:schemeClr val="dk1"/>
                </a:solidFill>
              </a:defRPr>
            </a:lvl5pPr>
            <a:lvl6pPr lvl="5" algn="l">
              <a:lnSpc>
                <a:spcPct val="115000"/>
              </a:lnSpc>
              <a:spcBef>
                <a:spcPts val="0"/>
              </a:spcBef>
              <a:spcAft>
                <a:spcPts val="0"/>
              </a:spcAft>
              <a:buClr>
                <a:schemeClr val="dk1"/>
              </a:buClr>
              <a:buSzPts val="1500"/>
              <a:buNone/>
              <a:defRPr sz="1500" b="1">
                <a:solidFill>
                  <a:schemeClr val="dk1"/>
                </a:solidFill>
              </a:defRPr>
            </a:lvl6pPr>
            <a:lvl7pPr lvl="6" algn="l">
              <a:lnSpc>
                <a:spcPct val="115000"/>
              </a:lnSpc>
              <a:spcBef>
                <a:spcPts val="0"/>
              </a:spcBef>
              <a:spcAft>
                <a:spcPts val="0"/>
              </a:spcAft>
              <a:buClr>
                <a:schemeClr val="dk1"/>
              </a:buClr>
              <a:buSzPts val="1500"/>
              <a:buNone/>
              <a:defRPr sz="1500" b="1">
                <a:solidFill>
                  <a:schemeClr val="dk1"/>
                </a:solidFill>
              </a:defRPr>
            </a:lvl7pPr>
            <a:lvl8pPr lvl="7" algn="l">
              <a:lnSpc>
                <a:spcPct val="115000"/>
              </a:lnSpc>
              <a:spcBef>
                <a:spcPts val="0"/>
              </a:spcBef>
              <a:spcAft>
                <a:spcPts val="0"/>
              </a:spcAft>
              <a:buClr>
                <a:schemeClr val="dk1"/>
              </a:buClr>
              <a:buSzPts val="1500"/>
              <a:buNone/>
              <a:defRPr sz="1500" b="1">
                <a:solidFill>
                  <a:schemeClr val="dk1"/>
                </a:solidFill>
              </a:defRPr>
            </a:lvl8pPr>
            <a:lvl9pPr lvl="8" algn="l">
              <a:lnSpc>
                <a:spcPct val="115000"/>
              </a:lnSpc>
              <a:spcBef>
                <a:spcPts val="0"/>
              </a:spcBef>
              <a:spcAft>
                <a:spcPts val="0"/>
              </a:spcAft>
              <a:buClr>
                <a:schemeClr val="dk1"/>
              </a:buClr>
              <a:buSzPts val="1500"/>
              <a:buNone/>
              <a:defRPr sz="1500" b="1">
                <a:solidFill>
                  <a:schemeClr val="dk1"/>
                </a:solidFill>
              </a:defRPr>
            </a:lvl9pPr>
          </a:lstStyle>
          <a:p>
            <a:endParaRPr/>
          </a:p>
        </p:txBody>
      </p:sp>
      <p:sp>
        <p:nvSpPr>
          <p:cNvPr id="16" name="Google Shape;16;p2"/>
          <p:cNvSpPr txBox="1">
            <a:spLocks noGrp="1"/>
          </p:cNvSpPr>
          <p:nvPr>
            <p:ph type="ctrTitle"/>
          </p:nvPr>
        </p:nvSpPr>
        <p:spPr>
          <a:xfrm>
            <a:off x="442350" y="1122725"/>
            <a:ext cx="5484600" cy="1758000"/>
          </a:xfrm>
          <a:prstGeom prst="rect">
            <a:avLst/>
          </a:prstGeom>
          <a:noFill/>
          <a:ln>
            <a:noFill/>
          </a:ln>
        </p:spPr>
        <p:txBody>
          <a:bodyPr spcFirstLastPara="1" wrap="square" lIns="116050" tIns="116050" rIns="116050" bIns="116050" anchor="ctr" anchorCtr="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a:endParaRPr/>
          </a:p>
        </p:txBody>
      </p:sp>
      <p:sp>
        <p:nvSpPr>
          <p:cNvPr id="17" name="Google Shape;17;p2"/>
          <p:cNvSpPr txBox="1">
            <a:spLocks noGrp="1"/>
          </p:cNvSpPr>
          <p:nvPr>
            <p:ph type="subTitle" idx="2"/>
          </p:nvPr>
        </p:nvSpPr>
        <p:spPr>
          <a:xfrm>
            <a:off x="442350" y="33591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a:endParaRPr/>
          </a:p>
        </p:txBody>
      </p:sp>
      <p:cxnSp>
        <p:nvCxnSpPr>
          <p:cNvPr id="18" name="Google Shape;18;p2"/>
          <p:cNvCxnSpPr/>
          <p:nvPr/>
        </p:nvCxnSpPr>
        <p:spPr>
          <a:xfrm>
            <a:off x="503158" y="4000125"/>
            <a:ext cx="5434200" cy="0"/>
          </a:xfrm>
          <a:prstGeom prst="straightConnector1">
            <a:avLst/>
          </a:prstGeom>
          <a:noFill/>
          <a:ln w="9525" cap="flat" cmpd="sng">
            <a:solidFill>
              <a:schemeClr val="accent5"/>
            </a:solidFill>
            <a:prstDash val="solid"/>
            <a:round/>
            <a:headEnd type="none" w="sm" len="sm"/>
            <a:tailEnd type="none" w="sm" len="sm"/>
          </a:ln>
        </p:spPr>
      </p:cxnSp>
      <p:sp>
        <p:nvSpPr>
          <p:cNvPr id="19" name="Google Shape;19;p2"/>
          <p:cNvSpPr txBox="1">
            <a:spLocks noGrp="1"/>
          </p:cNvSpPr>
          <p:nvPr>
            <p:ph type="body" idx="3"/>
          </p:nvPr>
        </p:nvSpPr>
        <p:spPr>
          <a:xfrm>
            <a:off x="442350" y="4226550"/>
            <a:ext cx="5484600" cy="1911900"/>
          </a:xfrm>
          <a:prstGeom prst="rect">
            <a:avLst/>
          </a:prstGeom>
          <a:noFill/>
          <a:ln>
            <a:noFill/>
          </a:ln>
        </p:spPr>
        <p:txBody>
          <a:bodyPr spcFirstLastPara="1" wrap="square" lIns="116050" tIns="116050" rIns="116050" bIns="1160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20" name="Google Shape;20;p2"/>
          <p:cNvSpPr/>
          <p:nvPr/>
        </p:nvSpPr>
        <p:spPr>
          <a:xfrm>
            <a:off x="6105300" y="4601497"/>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 name="Google Shape;21;p2"/>
          <p:cNvPicPr preferRelativeResize="0"/>
          <p:nvPr/>
        </p:nvPicPr>
        <p:blipFill rotWithShape="1">
          <a:blip r:embed="rId2">
            <a:alphaModFix/>
          </a:blip>
          <a:srcRect/>
          <a:stretch/>
        </p:blipFill>
        <p:spPr>
          <a:xfrm>
            <a:off x="6213183" y="5092425"/>
            <a:ext cx="1398750" cy="701150"/>
          </a:xfrm>
          <a:prstGeom prst="rect">
            <a:avLst/>
          </a:prstGeom>
          <a:noFill/>
          <a:ln>
            <a:noFill/>
          </a:ln>
        </p:spPr>
      </p:pic>
      <p:pic>
        <p:nvPicPr>
          <p:cNvPr id="22" name="Google Shape;22;p2"/>
          <p:cNvPicPr preferRelativeResize="0"/>
          <p:nvPr/>
        </p:nvPicPr>
        <p:blipFill rotWithShape="1">
          <a:blip r:embed="rId3">
            <a:alphaModFix/>
          </a:blip>
          <a:srcRect/>
          <a:stretch/>
        </p:blipFill>
        <p:spPr>
          <a:xfrm>
            <a:off x="6220546" y="1218738"/>
            <a:ext cx="1243576" cy="12435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1">
  <p:cSld name="BLANK_8_1">
    <p:spTree>
      <p:nvGrpSpPr>
        <p:cNvPr id="1" name="Shape 73"/>
        <p:cNvGrpSpPr/>
        <p:nvPr/>
      </p:nvGrpSpPr>
      <p:grpSpPr>
        <a:xfrm>
          <a:off x="0" y="0"/>
          <a:ext cx="0" cy="0"/>
          <a:chOff x="0" y="0"/>
          <a:chExt cx="0" cy="0"/>
        </a:xfrm>
      </p:grpSpPr>
      <p:sp>
        <p:nvSpPr>
          <p:cNvPr id="74" name="Google Shape;74;p11"/>
          <p:cNvSpPr txBox="1">
            <a:spLocks noGrp="1"/>
          </p:cNvSpPr>
          <p:nvPr>
            <p:ph type="sldNum" idx="12"/>
          </p:nvPr>
        </p:nvSpPr>
        <p:spPr>
          <a:xfrm>
            <a:off x="10005373" y="7085593"/>
            <a:ext cx="641700" cy="578700"/>
          </a:xfrm>
          <a:prstGeom prst="rect">
            <a:avLst/>
          </a:prstGeom>
          <a:noFill/>
          <a:ln>
            <a:noFill/>
          </a:ln>
        </p:spPr>
        <p:txBody>
          <a:bodyPr spcFirstLastPara="1" wrap="square" lIns="104875" tIns="104875" rIns="104875" bIns="104875" anchor="t" anchorCtr="0">
            <a:noAutofit/>
          </a:bodyPr>
          <a:lstStyle>
            <a:lvl1pPr lvl="0" algn="r" rtl="0">
              <a:buNone/>
              <a:defRPr sz="1100" b="1">
                <a:solidFill>
                  <a:schemeClr val="dk2"/>
                </a:solidFill>
                <a:latin typeface="Lato"/>
                <a:ea typeface="Lato"/>
                <a:cs typeface="Lato"/>
                <a:sym typeface="Lato"/>
              </a:defRPr>
            </a:lvl1pPr>
            <a:lvl2pPr lvl="1" algn="r" rtl="0">
              <a:buNone/>
              <a:defRPr sz="1100" b="1">
                <a:solidFill>
                  <a:schemeClr val="dk2"/>
                </a:solidFill>
                <a:latin typeface="Lato"/>
                <a:ea typeface="Lato"/>
                <a:cs typeface="Lato"/>
                <a:sym typeface="Lato"/>
              </a:defRPr>
            </a:lvl2pPr>
            <a:lvl3pPr lvl="2" algn="r" rtl="0">
              <a:buNone/>
              <a:defRPr sz="1100" b="1">
                <a:solidFill>
                  <a:schemeClr val="dk2"/>
                </a:solidFill>
                <a:latin typeface="Lato"/>
                <a:ea typeface="Lato"/>
                <a:cs typeface="Lato"/>
                <a:sym typeface="Lato"/>
              </a:defRPr>
            </a:lvl3pPr>
            <a:lvl4pPr lvl="3" algn="r" rtl="0">
              <a:buNone/>
              <a:defRPr sz="1100" b="1">
                <a:solidFill>
                  <a:schemeClr val="dk2"/>
                </a:solidFill>
                <a:latin typeface="Lato"/>
                <a:ea typeface="Lato"/>
                <a:cs typeface="Lato"/>
                <a:sym typeface="Lato"/>
              </a:defRPr>
            </a:lvl4pPr>
            <a:lvl5pPr lvl="4" algn="r" rtl="0">
              <a:buNone/>
              <a:defRPr sz="1100" b="1">
                <a:solidFill>
                  <a:schemeClr val="dk2"/>
                </a:solidFill>
                <a:latin typeface="Lato"/>
                <a:ea typeface="Lato"/>
                <a:cs typeface="Lato"/>
                <a:sym typeface="Lato"/>
              </a:defRPr>
            </a:lvl5pPr>
            <a:lvl6pPr lvl="5" algn="r" rtl="0">
              <a:buNone/>
              <a:defRPr sz="1100" b="1">
                <a:solidFill>
                  <a:schemeClr val="dk2"/>
                </a:solidFill>
                <a:latin typeface="Lato"/>
                <a:ea typeface="Lato"/>
                <a:cs typeface="Lato"/>
                <a:sym typeface="Lato"/>
              </a:defRPr>
            </a:lvl6pPr>
            <a:lvl7pPr lvl="6" algn="r" rtl="0">
              <a:buNone/>
              <a:defRPr sz="1100" b="1">
                <a:solidFill>
                  <a:schemeClr val="dk2"/>
                </a:solidFill>
                <a:latin typeface="Lato"/>
                <a:ea typeface="Lato"/>
                <a:cs typeface="Lato"/>
                <a:sym typeface="Lato"/>
              </a:defRPr>
            </a:lvl7pPr>
            <a:lvl8pPr lvl="7" algn="r" rtl="0">
              <a:buNone/>
              <a:defRPr sz="1100" b="1">
                <a:solidFill>
                  <a:schemeClr val="dk2"/>
                </a:solidFill>
                <a:latin typeface="Lato"/>
                <a:ea typeface="Lato"/>
                <a:cs typeface="Lato"/>
                <a:sym typeface="Lato"/>
              </a:defRPr>
            </a:lvl8pPr>
            <a:lvl9pPr lvl="8" algn="r" rtl="0">
              <a:buNone/>
              <a:defRPr sz="1100" b="1">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
        <p:nvSpPr>
          <p:cNvPr id="75" name="Google Shape;75;p11"/>
          <p:cNvSpPr txBox="1">
            <a:spLocks noGrp="1"/>
          </p:cNvSpPr>
          <p:nvPr>
            <p:ph type="subTitle" idx="1"/>
          </p:nvPr>
        </p:nvSpPr>
        <p:spPr>
          <a:xfrm>
            <a:off x="3132000" y="7098623"/>
            <a:ext cx="4428000" cy="429600"/>
          </a:xfrm>
          <a:prstGeom prst="rect">
            <a:avLst/>
          </a:prstGeom>
        </p:spPr>
        <p:txBody>
          <a:bodyPr spcFirstLastPara="1" wrap="square" lIns="116050" tIns="116050" rIns="116050" bIns="116050" anchor="ctr" anchorCtr="0">
            <a:noAutofit/>
          </a:bodyPr>
          <a:lstStyle>
            <a:lvl1pPr lvl="0" algn="ctr" rtl="0">
              <a:spcBef>
                <a:spcPts val="0"/>
              </a:spcBef>
              <a:spcAft>
                <a:spcPts val="0"/>
              </a:spcAft>
              <a:buSzPts val="1000"/>
              <a:buNone/>
              <a:defRPr sz="1000" b="1"/>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ditable title 1">
  <p:cSld name="CUSTOM_3_2">
    <p:spTree>
      <p:nvGrpSpPr>
        <p:cNvPr id="1" name="Shape 76"/>
        <p:cNvGrpSpPr/>
        <p:nvPr/>
      </p:nvGrpSpPr>
      <p:grpSpPr>
        <a:xfrm>
          <a:off x="0" y="0"/>
          <a:ext cx="0" cy="0"/>
          <a:chOff x="0" y="0"/>
          <a:chExt cx="0" cy="0"/>
        </a:xfrm>
      </p:grpSpPr>
      <p:graphicFrame>
        <p:nvGraphicFramePr>
          <p:cNvPr id="77" name="Google Shape;77;p12"/>
          <p:cNvGraphicFramePr/>
          <p:nvPr/>
        </p:nvGraphicFramePr>
        <p:xfrm>
          <a:off x="0" y="4"/>
          <a:ext cx="3000000" cy="3000000"/>
        </p:xfrm>
        <a:graphic>
          <a:graphicData uri="http://schemas.openxmlformats.org/drawingml/2006/table">
            <a:tbl>
              <a:tblPr>
                <a:noFill/>
                <a:tableStyleId>{08D115BD-87D2-40BE-B3B4-49AB5F518F3B}</a:tableStyleId>
              </a:tblPr>
              <a:tblGrid>
                <a:gridCol w="5287725">
                  <a:extLst>
                    <a:ext uri="{9D8B030D-6E8A-4147-A177-3AD203B41FA5}">
                      <a16:colId xmlns:a16="http://schemas.microsoft.com/office/drawing/2014/main" val="20000"/>
                    </a:ext>
                  </a:extLst>
                </a:gridCol>
                <a:gridCol w="1840275">
                  <a:extLst>
                    <a:ext uri="{9D8B030D-6E8A-4147-A177-3AD203B41FA5}">
                      <a16:colId xmlns:a16="http://schemas.microsoft.com/office/drawing/2014/main" val="20001"/>
                    </a:ext>
                  </a:extLst>
                </a:gridCol>
                <a:gridCol w="3564000">
                  <a:extLst>
                    <a:ext uri="{9D8B030D-6E8A-4147-A177-3AD203B41FA5}">
                      <a16:colId xmlns:a16="http://schemas.microsoft.com/office/drawing/2014/main" val="20002"/>
                    </a:ext>
                  </a:extLst>
                </a:gridCol>
              </a:tblGrid>
              <a:tr h="4898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p>
                  </a:txBody>
                  <a:tcPr marL="106900" marR="106900" marT="61200" marB="61200" anchor="ctr">
                    <a:lnL w="9525" cap="flat" cmpd="sng">
                      <a:solidFill>
                        <a:srgbClr val="0A9F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A9FAF"/>
                      </a:solidFill>
                      <a:prstDash val="solid"/>
                      <a:round/>
                      <a:headEnd type="none" w="sm" len="sm"/>
                      <a:tailEnd type="none" w="sm" len="sm"/>
                    </a:lnT>
                    <a:lnB w="9525" cap="flat" cmpd="sng">
                      <a:solidFill>
                        <a:srgbClr val="0A9FAF"/>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2000"/>
                        <a:buFont typeface="Arial"/>
                        <a:buNone/>
                      </a:pPr>
                      <a:endParaRPr sz="2000" b="1" u="none" strike="noStrike" cap="none">
                        <a:solidFill>
                          <a:srgbClr val="FFFFFF"/>
                        </a:solidFill>
                        <a:latin typeface="Lato"/>
                        <a:ea typeface="Lato"/>
                        <a:cs typeface="Lato"/>
                        <a:sym typeface="Lato"/>
                      </a:endParaRPr>
                    </a:p>
                  </a:txBody>
                  <a:tcPr marL="106900" marR="106900" marT="61200" marB="61200"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9BAF"/>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78" name="Google Shape;78;p12"/>
          <p:cNvSpPr txBox="1">
            <a:spLocks noGrp="1"/>
          </p:cNvSpPr>
          <p:nvPr>
            <p:ph type="subTitle" idx="1"/>
          </p:nvPr>
        </p:nvSpPr>
        <p:spPr>
          <a:xfrm>
            <a:off x="0" y="-12650"/>
            <a:ext cx="5287800" cy="489900"/>
          </a:xfrm>
          <a:prstGeom prst="rect">
            <a:avLst/>
          </a:prstGeom>
          <a:solidFill>
            <a:schemeClr val="lt1"/>
          </a:solidFill>
          <a:ln>
            <a:noFill/>
          </a:ln>
        </p:spPr>
        <p:txBody>
          <a:bodyPr spcFirstLastPara="1" wrap="square" lIns="116050" tIns="116050" rIns="116050" bIns="116050" anchor="t" anchorCtr="0">
            <a:normAutofit/>
          </a:bodyPr>
          <a:lstStyle>
            <a:lvl1pPr lvl="0" algn="ctr" rtl="0">
              <a:lnSpc>
                <a:spcPct val="115000"/>
              </a:lnSpc>
              <a:spcBef>
                <a:spcPts val="0"/>
              </a:spcBef>
              <a:spcAft>
                <a:spcPts val="0"/>
              </a:spcAft>
              <a:buClr>
                <a:schemeClr val="dk1"/>
              </a:buClr>
              <a:buSzPts val="2500"/>
              <a:buFont typeface="Caveat"/>
              <a:buNone/>
              <a:defRPr sz="2500" b="1">
                <a:solidFill>
                  <a:schemeClr val="dk1"/>
                </a:solidFill>
                <a:latin typeface="Caveat"/>
                <a:ea typeface="Caveat"/>
                <a:cs typeface="Caveat"/>
                <a:sym typeface="Caveat"/>
              </a:defRPr>
            </a:lvl1pPr>
            <a:lvl2pPr lvl="1" algn="l" rtl="0">
              <a:lnSpc>
                <a:spcPct val="115000"/>
              </a:lnSpc>
              <a:spcBef>
                <a:spcPts val="0"/>
              </a:spcBef>
              <a:spcAft>
                <a:spcPts val="0"/>
              </a:spcAft>
              <a:buSzPts val="1800"/>
              <a:buNone/>
              <a:defRPr/>
            </a:lvl2pPr>
            <a:lvl3pPr lvl="2" algn="l" rtl="0">
              <a:lnSpc>
                <a:spcPct val="115000"/>
              </a:lnSpc>
              <a:spcBef>
                <a:spcPts val="0"/>
              </a:spcBef>
              <a:spcAft>
                <a:spcPts val="0"/>
              </a:spcAft>
              <a:buSzPts val="1800"/>
              <a:buNone/>
              <a:defRPr/>
            </a:lvl3pPr>
            <a:lvl4pPr lvl="3" algn="l" rtl="0">
              <a:lnSpc>
                <a:spcPct val="115000"/>
              </a:lnSpc>
              <a:spcBef>
                <a:spcPts val="0"/>
              </a:spcBef>
              <a:spcAft>
                <a:spcPts val="0"/>
              </a:spcAft>
              <a:buSzPts val="1800"/>
              <a:buNone/>
              <a:defRPr/>
            </a:lvl4pPr>
            <a:lvl5pPr lvl="4" algn="l" rtl="0">
              <a:lnSpc>
                <a:spcPct val="115000"/>
              </a:lnSpc>
              <a:spcBef>
                <a:spcPts val="0"/>
              </a:spcBef>
              <a:spcAft>
                <a:spcPts val="0"/>
              </a:spcAft>
              <a:buSzPts val="1800"/>
              <a:buNone/>
              <a:defRPr/>
            </a:lvl5pPr>
            <a:lvl6pPr lvl="5" algn="l" rtl="0">
              <a:lnSpc>
                <a:spcPct val="115000"/>
              </a:lnSpc>
              <a:spcBef>
                <a:spcPts val="0"/>
              </a:spcBef>
              <a:spcAft>
                <a:spcPts val="0"/>
              </a:spcAft>
              <a:buSzPts val="1800"/>
              <a:buNone/>
              <a:defRPr/>
            </a:lvl6pPr>
            <a:lvl7pPr lvl="6" algn="l" rtl="0">
              <a:lnSpc>
                <a:spcPct val="115000"/>
              </a:lnSpc>
              <a:spcBef>
                <a:spcPts val="0"/>
              </a:spcBef>
              <a:spcAft>
                <a:spcPts val="0"/>
              </a:spcAft>
              <a:buSzPts val="1800"/>
              <a:buNone/>
              <a:defRPr/>
            </a:lvl7pPr>
            <a:lvl8pPr lvl="7" algn="l" rtl="0">
              <a:lnSpc>
                <a:spcPct val="115000"/>
              </a:lnSpc>
              <a:spcBef>
                <a:spcPts val="0"/>
              </a:spcBef>
              <a:spcAft>
                <a:spcPts val="0"/>
              </a:spcAft>
              <a:buSzPts val="1800"/>
              <a:buNone/>
              <a:defRPr/>
            </a:lvl8pPr>
            <a:lvl9pPr lvl="8" algn="l" rtl="0">
              <a:lnSpc>
                <a:spcPct val="115000"/>
              </a:lnSpc>
              <a:spcBef>
                <a:spcPts val="0"/>
              </a:spcBef>
              <a:spcAft>
                <a:spcPts val="0"/>
              </a:spcAft>
              <a:buSzPts val="1800"/>
              <a:buNone/>
              <a:defRPr/>
            </a:lvl9pPr>
          </a:lstStyle>
          <a:p>
            <a:endParaRPr/>
          </a:p>
        </p:txBody>
      </p:sp>
      <p:sp>
        <p:nvSpPr>
          <p:cNvPr id="79" name="Google Shape;79;p12"/>
          <p:cNvSpPr txBox="1">
            <a:spLocks noGrp="1"/>
          </p:cNvSpPr>
          <p:nvPr>
            <p:ph type="subTitle" idx="2"/>
          </p:nvPr>
        </p:nvSpPr>
        <p:spPr>
          <a:xfrm>
            <a:off x="5287800" y="-12650"/>
            <a:ext cx="5395500" cy="489900"/>
          </a:xfrm>
          <a:prstGeom prst="rect">
            <a:avLst/>
          </a:prstGeom>
          <a:noFill/>
          <a:ln>
            <a:noFill/>
          </a:ln>
        </p:spPr>
        <p:txBody>
          <a:bodyPr spcFirstLastPara="1" wrap="square" lIns="116050" tIns="116050" rIns="116050" bIns="116050" anchor="t" anchorCtr="0">
            <a:normAutofit/>
          </a:bodyPr>
          <a:lstStyle>
            <a:lvl1pPr lvl="0" algn="ctr" rtl="0">
              <a:lnSpc>
                <a:spcPct val="115000"/>
              </a:lnSpc>
              <a:spcBef>
                <a:spcPts val="0"/>
              </a:spcBef>
              <a:spcAft>
                <a:spcPts val="0"/>
              </a:spcAft>
              <a:buClr>
                <a:schemeClr val="lt1"/>
              </a:buClr>
              <a:buSzPts val="1800"/>
              <a:buNone/>
              <a:defRPr sz="1800" b="1">
                <a:solidFill>
                  <a:schemeClr val="lt1"/>
                </a:solidFill>
              </a:defRPr>
            </a:lvl1pPr>
            <a:lvl2pPr lvl="1" algn="l" rtl="0">
              <a:lnSpc>
                <a:spcPct val="115000"/>
              </a:lnSpc>
              <a:spcBef>
                <a:spcPts val="0"/>
              </a:spcBef>
              <a:spcAft>
                <a:spcPts val="0"/>
              </a:spcAft>
              <a:buSzPts val="1800"/>
              <a:buNone/>
              <a:defRPr/>
            </a:lvl2pPr>
            <a:lvl3pPr lvl="2" algn="l" rtl="0">
              <a:lnSpc>
                <a:spcPct val="115000"/>
              </a:lnSpc>
              <a:spcBef>
                <a:spcPts val="0"/>
              </a:spcBef>
              <a:spcAft>
                <a:spcPts val="0"/>
              </a:spcAft>
              <a:buSzPts val="1800"/>
              <a:buNone/>
              <a:defRPr/>
            </a:lvl3pPr>
            <a:lvl4pPr lvl="3" algn="l" rtl="0">
              <a:lnSpc>
                <a:spcPct val="115000"/>
              </a:lnSpc>
              <a:spcBef>
                <a:spcPts val="0"/>
              </a:spcBef>
              <a:spcAft>
                <a:spcPts val="0"/>
              </a:spcAft>
              <a:buSzPts val="1800"/>
              <a:buNone/>
              <a:defRPr/>
            </a:lvl4pPr>
            <a:lvl5pPr lvl="4" algn="l" rtl="0">
              <a:lnSpc>
                <a:spcPct val="115000"/>
              </a:lnSpc>
              <a:spcBef>
                <a:spcPts val="0"/>
              </a:spcBef>
              <a:spcAft>
                <a:spcPts val="0"/>
              </a:spcAft>
              <a:buSzPts val="1800"/>
              <a:buNone/>
              <a:defRPr/>
            </a:lvl5pPr>
            <a:lvl6pPr lvl="5" algn="l" rtl="0">
              <a:lnSpc>
                <a:spcPct val="115000"/>
              </a:lnSpc>
              <a:spcBef>
                <a:spcPts val="0"/>
              </a:spcBef>
              <a:spcAft>
                <a:spcPts val="0"/>
              </a:spcAft>
              <a:buSzPts val="1800"/>
              <a:buNone/>
              <a:defRPr/>
            </a:lvl6pPr>
            <a:lvl7pPr lvl="6" algn="l" rtl="0">
              <a:lnSpc>
                <a:spcPct val="115000"/>
              </a:lnSpc>
              <a:spcBef>
                <a:spcPts val="0"/>
              </a:spcBef>
              <a:spcAft>
                <a:spcPts val="0"/>
              </a:spcAft>
              <a:buSzPts val="1800"/>
              <a:buNone/>
              <a:defRPr/>
            </a:lvl7pPr>
            <a:lvl8pPr lvl="7" algn="l" rtl="0">
              <a:lnSpc>
                <a:spcPct val="115000"/>
              </a:lnSpc>
              <a:spcBef>
                <a:spcPts val="0"/>
              </a:spcBef>
              <a:spcAft>
                <a:spcPts val="0"/>
              </a:spcAft>
              <a:buSzPts val="1800"/>
              <a:buNone/>
              <a:defRPr/>
            </a:lvl8pPr>
            <a:lvl9pPr lvl="8" algn="l" rtl="0">
              <a:lnSpc>
                <a:spcPct val="115000"/>
              </a:lnSpc>
              <a:spcBef>
                <a:spcPts val="0"/>
              </a:spcBef>
              <a:spcAft>
                <a:spcPts val="0"/>
              </a:spcAft>
              <a:buSzPts val="1800"/>
              <a:buNone/>
              <a:defRPr/>
            </a:lvl9pPr>
          </a:lstStyle>
          <a:p>
            <a:endParaRPr/>
          </a:p>
        </p:txBody>
      </p:sp>
      <p:sp>
        <p:nvSpPr>
          <p:cNvPr id="80" name="Google Shape;80;p12"/>
          <p:cNvSpPr txBox="1">
            <a:spLocks noGrp="1"/>
          </p:cNvSpPr>
          <p:nvPr>
            <p:ph type="sldNum" idx="12"/>
          </p:nvPr>
        </p:nvSpPr>
        <p:spPr>
          <a:xfrm>
            <a:off x="10005373" y="7085593"/>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
        <p:nvSpPr>
          <p:cNvPr id="81" name="Google Shape;81;p12"/>
          <p:cNvSpPr txBox="1">
            <a:spLocks noGrp="1"/>
          </p:cNvSpPr>
          <p:nvPr>
            <p:ph type="subTitle" idx="3"/>
          </p:nvPr>
        </p:nvSpPr>
        <p:spPr>
          <a:xfrm>
            <a:off x="3132000" y="7098623"/>
            <a:ext cx="4428000" cy="429600"/>
          </a:xfrm>
          <a:prstGeom prst="rect">
            <a:avLst/>
          </a:prstGeom>
          <a:noFill/>
          <a:ln>
            <a:noFill/>
          </a:ln>
        </p:spPr>
        <p:txBody>
          <a:bodyPr spcFirstLastPara="1" wrap="square" lIns="116050" tIns="116050" rIns="116050" bIns="116050" anchor="ctr" anchorCtr="0">
            <a:noAutofit/>
          </a:bodyPr>
          <a:lstStyle>
            <a:lvl1pPr lvl="0" algn="ctr" rtl="0">
              <a:lnSpc>
                <a:spcPct val="115000"/>
              </a:lnSpc>
              <a:spcBef>
                <a:spcPts val="0"/>
              </a:spcBef>
              <a:spcAft>
                <a:spcPts val="0"/>
              </a:spcAft>
              <a:buSzPts val="1000"/>
              <a:buNone/>
              <a:defRPr sz="1000" b="1"/>
            </a:lvl1pPr>
            <a:lvl2pPr lvl="1" algn="l" rtl="0">
              <a:lnSpc>
                <a:spcPct val="115000"/>
              </a:lnSpc>
              <a:spcBef>
                <a:spcPts val="0"/>
              </a:spcBef>
              <a:spcAft>
                <a:spcPts val="0"/>
              </a:spcAft>
              <a:buSzPts val="1800"/>
              <a:buNone/>
              <a:defRPr/>
            </a:lvl2pPr>
            <a:lvl3pPr lvl="2" algn="l" rtl="0">
              <a:lnSpc>
                <a:spcPct val="115000"/>
              </a:lnSpc>
              <a:spcBef>
                <a:spcPts val="0"/>
              </a:spcBef>
              <a:spcAft>
                <a:spcPts val="0"/>
              </a:spcAft>
              <a:buSzPts val="1800"/>
              <a:buNone/>
              <a:defRPr/>
            </a:lvl3pPr>
            <a:lvl4pPr lvl="3" algn="l" rtl="0">
              <a:lnSpc>
                <a:spcPct val="115000"/>
              </a:lnSpc>
              <a:spcBef>
                <a:spcPts val="0"/>
              </a:spcBef>
              <a:spcAft>
                <a:spcPts val="0"/>
              </a:spcAft>
              <a:buSzPts val="1800"/>
              <a:buNone/>
              <a:defRPr/>
            </a:lvl4pPr>
            <a:lvl5pPr lvl="4" algn="l" rtl="0">
              <a:lnSpc>
                <a:spcPct val="115000"/>
              </a:lnSpc>
              <a:spcBef>
                <a:spcPts val="0"/>
              </a:spcBef>
              <a:spcAft>
                <a:spcPts val="0"/>
              </a:spcAft>
              <a:buSzPts val="1800"/>
              <a:buNone/>
              <a:defRPr/>
            </a:lvl5pPr>
            <a:lvl6pPr lvl="5" algn="l" rtl="0">
              <a:lnSpc>
                <a:spcPct val="115000"/>
              </a:lnSpc>
              <a:spcBef>
                <a:spcPts val="0"/>
              </a:spcBef>
              <a:spcAft>
                <a:spcPts val="0"/>
              </a:spcAft>
              <a:buSzPts val="1800"/>
              <a:buNone/>
              <a:defRPr/>
            </a:lvl6pPr>
            <a:lvl7pPr lvl="6" algn="l" rtl="0">
              <a:lnSpc>
                <a:spcPct val="115000"/>
              </a:lnSpc>
              <a:spcBef>
                <a:spcPts val="0"/>
              </a:spcBef>
              <a:spcAft>
                <a:spcPts val="0"/>
              </a:spcAft>
              <a:buSzPts val="1800"/>
              <a:buNone/>
              <a:defRPr/>
            </a:lvl7pPr>
            <a:lvl8pPr lvl="7" algn="l" rtl="0">
              <a:lnSpc>
                <a:spcPct val="115000"/>
              </a:lnSpc>
              <a:spcBef>
                <a:spcPts val="0"/>
              </a:spcBef>
              <a:spcAft>
                <a:spcPts val="0"/>
              </a:spcAft>
              <a:buSzPts val="1800"/>
              <a:buNone/>
              <a:defRPr/>
            </a:lvl8pPr>
            <a:lvl9pPr lvl="8" algn="l" rtl="0">
              <a:lnSpc>
                <a:spcPct val="115000"/>
              </a:lnSpc>
              <a:spcBef>
                <a:spcPts val="0"/>
              </a:spcBef>
              <a:spcAft>
                <a:spcPts val="0"/>
              </a:spcAft>
              <a:buSzPts val="1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4"/>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xternal-GenericTQ">
  <p:cSld name="CUSTOM_6">
    <p:spTree>
      <p:nvGrpSpPr>
        <p:cNvPr id="1" name="Shape 91"/>
        <p:cNvGrpSpPr/>
        <p:nvPr/>
      </p:nvGrpSpPr>
      <p:grpSpPr>
        <a:xfrm>
          <a:off x="0" y="0"/>
          <a:ext cx="0" cy="0"/>
          <a:chOff x="0" y="0"/>
          <a:chExt cx="0" cy="0"/>
        </a:xfrm>
      </p:grpSpPr>
      <p:sp>
        <p:nvSpPr>
          <p:cNvPr id="92" name="Google Shape;92;p15"/>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5"/>
          <p:cNvSpPr/>
          <p:nvPr/>
        </p:nvSpPr>
        <p:spPr>
          <a:xfrm>
            <a:off x="8806000" y="-25400"/>
            <a:ext cx="1540200" cy="1901100"/>
          </a:xfrm>
          <a:prstGeom prst="flowChartOffpageConnector">
            <a:avLst/>
          </a:prstGeom>
          <a:solidFill>
            <a:srgbClr val="009B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15"/>
          <p:cNvPicPr preferRelativeResize="0"/>
          <p:nvPr/>
        </p:nvPicPr>
        <p:blipFill rotWithShape="1">
          <a:blip r:embed="rId2">
            <a:alphaModFix/>
          </a:blip>
          <a:srcRect l="29" r="19"/>
          <a:stretch/>
        </p:blipFill>
        <p:spPr>
          <a:xfrm>
            <a:off x="9118311" y="460175"/>
            <a:ext cx="915579" cy="916050"/>
          </a:xfrm>
          <a:prstGeom prst="rect">
            <a:avLst/>
          </a:prstGeom>
          <a:noFill/>
          <a:ln>
            <a:noFill/>
          </a:ln>
        </p:spPr>
      </p:pic>
      <p:sp>
        <p:nvSpPr>
          <p:cNvPr id="95" name="Google Shape;95;p15"/>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96" name="Google Shape;96;p15"/>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97" name="Google Shape;97;p15"/>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xternal-GenericOR">
  <p:cSld name="CUSTOM_6_2">
    <p:spTree>
      <p:nvGrpSpPr>
        <p:cNvPr id="1" name="Shape 98"/>
        <p:cNvGrpSpPr/>
        <p:nvPr/>
      </p:nvGrpSpPr>
      <p:grpSpPr>
        <a:xfrm>
          <a:off x="0" y="0"/>
          <a:ext cx="0" cy="0"/>
          <a:chOff x="0" y="0"/>
          <a:chExt cx="0" cy="0"/>
        </a:xfrm>
      </p:grpSpPr>
      <p:sp>
        <p:nvSpPr>
          <p:cNvPr id="99" name="Google Shape;99;p16"/>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6"/>
          <p:cNvSpPr/>
          <p:nvPr/>
        </p:nvSpPr>
        <p:spPr>
          <a:xfrm>
            <a:off x="8806000" y="-25400"/>
            <a:ext cx="1540200" cy="1901100"/>
          </a:xfrm>
          <a:prstGeom prst="flowChartOffpageConnector">
            <a:avLst/>
          </a:prstGeom>
          <a:solidFill>
            <a:srgbClr val="EB5C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p16"/>
          <p:cNvPicPr preferRelativeResize="0"/>
          <p:nvPr/>
        </p:nvPicPr>
        <p:blipFill rotWithShape="1">
          <a:blip r:embed="rId2">
            <a:alphaModFix/>
          </a:blip>
          <a:srcRect/>
          <a:stretch/>
        </p:blipFill>
        <p:spPr>
          <a:xfrm>
            <a:off x="9068024" y="506350"/>
            <a:ext cx="915577" cy="916050"/>
          </a:xfrm>
          <a:prstGeom prst="rect">
            <a:avLst/>
          </a:prstGeom>
          <a:noFill/>
          <a:ln>
            <a:noFill/>
          </a:ln>
        </p:spPr>
      </p:pic>
      <p:sp>
        <p:nvSpPr>
          <p:cNvPr id="102" name="Google Shape;102;p16"/>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03" name="Google Shape;103;p16"/>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04" name="Google Shape;104;p16"/>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xternal-GenericPK">
  <p:cSld name="CUSTOM_6_2_1">
    <p:spTree>
      <p:nvGrpSpPr>
        <p:cNvPr id="1" name="Shape 105"/>
        <p:cNvGrpSpPr/>
        <p:nvPr/>
      </p:nvGrpSpPr>
      <p:grpSpPr>
        <a:xfrm>
          <a:off x="0" y="0"/>
          <a:ext cx="0" cy="0"/>
          <a:chOff x="0" y="0"/>
          <a:chExt cx="0" cy="0"/>
        </a:xfrm>
      </p:grpSpPr>
      <p:sp>
        <p:nvSpPr>
          <p:cNvPr id="106" name="Google Shape;106;p17"/>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7"/>
          <p:cNvSpPr/>
          <p:nvPr/>
        </p:nvSpPr>
        <p:spPr>
          <a:xfrm>
            <a:off x="8806000" y="-25400"/>
            <a:ext cx="1540200" cy="1901100"/>
          </a:xfrm>
          <a:prstGeom prst="flowChartOffpageConnector">
            <a:avLst/>
          </a:prstGeom>
          <a:solidFill>
            <a:srgbClr val="D50C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17"/>
          <p:cNvPicPr preferRelativeResize="0"/>
          <p:nvPr/>
        </p:nvPicPr>
        <p:blipFill rotWithShape="1">
          <a:blip r:embed="rId2">
            <a:alphaModFix/>
          </a:blip>
          <a:srcRect/>
          <a:stretch/>
        </p:blipFill>
        <p:spPr>
          <a:xfrm>
            <a:off x="9068024" y="506350"/>
            <a:ext cx="915577" cy="916050"/>
          </a:xfrm>
          <a:prstGeom prst="rect">
            <a:avLst/>
          </a:prstGeom>
          <a:noFill/>
          <a:ln>
            <a:noFill/>
          </a:ln>
        </p:spPr>
      </p:pic>
      <p:sp>
        <p:nvSpPr>
          <p:cNvPr id="109" name="Google Shape;109;p17"/>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10" name="Google Shape;110;p17"/>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11" name="Google Shape;111;p17"/>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xternal-GenericBL">
  <p:cSld name="CUSTOM_6_2_1_1">
    <p:spTree>
      <p:nvGrpSpPr>
        <p:cNvPr id="1" name="Shape 112"/>
        <p:cNvGrpSpPr/>
        <p:nvPr/>
      </p:nvGrpSpPr>
      <p:grpSpPr>
        <a:xfrm>
          <a:off x="0" y="0"/>
          <a:ext cx="0" cy="0"/>
          <a:chOff x="0" y="0"/>
          <a:chExt cx="0" cy="0"/>
        </a:xfrm>
      </p:grpSpPr>
      <p:sp>
        <p:nvSpPr>
          <p:cNvPr id="113" name="Google Shape;113;p18"/>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8806000" y="-25400"/>
            <a:ext cx="1540200" cy="1901100"/>
          </a:xfrm>
          <a:prstGeom prst="flowChartOffpageConnector">
            <a:avLst/>
          </a:prstGeom>
          <a:solidFill>
            <a:srgbClr val="1789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5" name="Google Shape;115;p18"/>
          <p:cNvPicPr preferRelativeResize="0"/>
          <p:nvPr/>
        </p:nvPicPr>
        <p:blipFill rotWithShape="1">
          <a:blip r:embed="rId2">
            <a:alphaModFix/>
          </a:blip>
          <a:srcRect/>
          <a:stretch/>
        </p:blipFill>
        <p:spPr>
          <a:xfrm>
            <a:off x="9068024" y="506350"/>
            <a:ext cx="915577" cy="916050"/>
          </a:xfrm>
          <a:prstGeom prst="rect">
            <a:avLst/>
          </a:prstGeom>
          <a:noFill/>
          <a:ln>
            <a:noFill/>
          </a:ln>
        </p:spPr>
      </p:pic>
      <p:sp>
        <p:nvSpPr>
          <p:cNvPr id="116" name="Google Shape;116;p18"/>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17" name="Google Shape;117;p18"/>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18" name="Google Shape;118;p18"/>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xternal-Art-DT">
  <p:cSld name="CUSTOM_6_1">
    <p:spTree>
      <p:nvGrpSpPr>
        <p:cNvPr id="1" name="Shape 119"/>
        <p:cNvGrpSpPr/>
        <p:nvPr/>
      </p:nvGrpSpPr>
      <p:grpSpPr>
        <a:xfrm>
          <a:off x="0" y="0"/>
          <a:ext cx="0" cy="0"/>
          <a:chOff x="0" y="0"/>
          <a:chExt cx="0" cy="0"/>
        </a:xfrm>
      </p:grpSpPr>
      <p:sp>
        <p:nvSpPr>
          <p:cNvPr id="120" name="Google Shape;120;p19"/>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 name="Google Shape;121;p19"/>
          <p:cNvPicPr preferRelativeResize="0"/>
          <p:nvPr/>
        </p:nvPicPr>
        <p:blipFill>
          <a:blip r:embed="rId2">
            <a:alphaModFix/>
          </a:blip>
          <a:stretch>
            <a:fillRect/>
          </a:stretch>
        </p:blipFill>
        <p:spPr>
          <a:xfrm>
            <a:off x="8806000" y="-25400"/>
            <a:ext cx="1540200" cy="1960251"/>
          </a:xfrm>
          <a:prstGeom prst="rect">
            <a:avLst/>
          </a:prstGeom>
          <a:noFill/>
          <a:ln>
            <a:noFill/>
          </a:ln>
        </p:spPr>
      </p:pic>
      <p:sp>
        <p:nvSpPr>
          <p:cNvPr id="122" name="Google Shape;122;p19"/>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23" name="Google Shape;123;p19"/>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24" name="Google Shape;124;p19"/>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xternal-Art-DT MA">
  <p:cSld name="CUSTOM_6_1_2">
    <p:spTree>
      <p:nvGrpSpPr>
        <p:cNvPr id="1" name="Shape 125"/>
        <p:cNvGrpSpPr/>
        <p:nvPr/>
      </p:nvGrpSpPr>
      <p:grpSpPr>
        <a:xfrm>
          <a:off x="0" y="0"/>
          <a:ext cx="0" cy="0"/>
          <a:chOff x="0" y="0"/>
          <a:chExt cx="0" cy="0"/>
        </a:xfrm>
      </p:grpSpPr>
      <p:sp>
        <p:nvSpPr>
          <p:cNvPr id="126" name="Google Shape;126;p20"/>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0"/>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28" name="Google Shape;128;p2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29" name="Google Shape;129;p20"/>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30" name="Google Shape;130;p20"/>
          <p:cNvPicPr preferRelativeResize="0"/>
          <p:nvPr/>
        </p:nvPicPr>
        <p:blipFill>
          <a:blip r:embed="rId3">
            <a:alphaModFix/>
          </a:blip>
          <a:stretch>
            <a:fillRect/>
          </a:stretch>
        </p:blipFill>
        <p:spPr>
          <a:xfrm>
            <a:off x="8806000" y="-25400"/>
            <a:ext cx="1540200" cy="29404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xternal-CondensedBL">
  <p:cSld name="CUSTOM_6_1_1">
    <p:spTree>
      <p:nvGrpSpPr>
        <p:cNvPr id="1" name="Shape 131"/>
        <p:cNvGrpSpPr/>
        <p:nvPr/>
      </p:nvGrpSpPr>
      <p:grpSpPr>
        <a:xfrm>
          <a:off x="0" y="0"/>
          <a:ext cx="0" cy="0"/>
          <a:chOff x="0" y="0"/>
          <a:chExt cx="0" cy="0"/>
        </a:xfrm>
      </p:grpSpPr>
      <p:sp>
        <p:nvSpPr>
          <p:cNvPr id="132" name="Google Shape;132;p21"/>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1"/>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34" name="Google Shape;134;p2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35" name="Google Shape;135;p21"/>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36" name="Google Shape;136;p21"/>
          <p:cNvPicPr preferRelativeResize="0"/>
          <p:nvPr/>
        </p:nvPicPr>
        <p:blipFill>
          <a:blip r:embed="rId3">
            <a:alphaModFix/>
          </a:blip>
          <a:stretch>
            <a:fillRect/>
          </a:stretch>
        </p:blipFill>
        <p:spPr>
          <a:xfrm>
            <a:off x="8806000" y="-25400"/>
            <a:ext cx="1540200" cy="2940395"/>
          </a:xfrm>
          <a:prstGeom prst="rect">
            <a:avLst/>
          </a:prstGeom>
          <a:noFill/>
          <a:ln>
            <a:noFill/>
          </a:ln>
        </p:spPr>
      </p:pic>
      <p:pic>
        <p:nvPicPr>
          <p:cNvPr id="137" name="Google Shape;137;p21"/>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xternal-MixedageBL">
  <p:cSld name="CUSTOM_6_1_1_1">
    <p:spTree>
      <p:nvGrpSpPr>
        <p:cNvPr id="1" name="Shape 138"/>
        <p:cNvGrpSpPr/>
        <p:nvPr/>
      </p:nvGrpSpPr>
      <p:grpSpPr>
        <a:xfrm>
          <a:off x="0" y="0"/>
          <a:ext cx="0" cy="0"/>
          <a:chOff x="0" y="0"/>
          <a:chExt cx="0" cy="0"/>
        </a:xfrm>
      </p:grpSpPr>
      <p:sp>
        <p:nvSpPr>
          <p:cNvPr id="139" name="Google Shape;139;p22"/>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2"/>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41" name="Google Shape;141;p2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42" name="Google Shape;142;p22"/>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43" name="Google Shape;143;p22"/>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44" name="Google Shape;144;p22"/>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xternal-MACBL">
  <p:cSld name="CUSTOM_6_1_1_1_1">
    <p:spTree>
      <p:nvGrpSpPr>
        <p:cNvPr id="1" name="Shape 145"/>
        <p:cNvGrpSpPr/>
        <p:nvPr/>
      </p:nvGrpSpPr>
      <p:grpSpPr>
        <a:xfrm>
          <a:off x="0" y="0"/>
          <a:ext cx="0" cy="0"/>
          <a:chOff x="0" y="0"/>
          <a:chExt cx="0" cy="0"/>
        </a:xfrm>
      </p:grpSpPr>
      <p:sp>
        <p:nvSpPr>
          <p:cNvPr id="146" name="Google Shape;146;p23"/>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3"/>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48" name="Google Shape;148;p23"/>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49" name="Google Shape;149;p23"/>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50" name="Google Shape;150;p23"/>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51" name="Google Shape;151;p23"/>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xternal-CondensedPK">
  <p:cSld name="CUSTOM_6_1_1_2">
    <p:spTree>
      <p:nvGrpSpPr>
        <p:cNvPr id="1" name="Shape 152"/>
        <p:cNvGrpSpPr/>
        <p:nvPr/>
      </p:nvGrpSpPr>
      <p:grpSpPr>
        <a:xfrm>
          <a:off x="0" y="0"/>
          <a:ext cx="0" cy="0"/>
          <a:chOff x="0" y="0"/>
          <a:chExt cx="0" cy="0"/>
        </a:xfrm>
      </p:grpSpPr>
      <p:sp>
        <p:nvSpPr>
          <p:cNvPr id="153" name="Google Shape;153;p24"/>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4"/>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55" name="Google Shape;155;p24"/>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56" name="Google Shape;156;p24"/>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57" name="Google Shape;157;p24"/>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58" name="Google Shape;158;p24"/>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xternal-MixedagePK">
  <p:cSld name="CUSTOM_6_1_1_1_2">
    <p:spTree>
      <p:nvGrpSpPr>
        <p:cNvPr id="1" name="Shape 159"/>
        <p:cNvGrpSpPr/>
        <p:nvPr/>
      </p:nvGrpSpPr>
      <p:grpSpPr>
        <a:xfrm>
          <a:off x="0" y="0"/>
          <a:ext cx="0" cy="0"/>
          <a:chOff x="0" y="0"/>
          <a:chExt cx="0" cy="0"/>
        </a:xfrm>
      </p:grpSpPr>
      <p:sp>
        <p:nvSpPr>
          <p:cNvPr id="160" name="Google Shape;160;p25"/>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5"/>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62" name="Google Shape;162;p25"/>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63" name="Google Shape;163;p25"/>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64" name="Google Shape;164;p25"/>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65" name="Google Shape;165;p25"/>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xternal-MACPK">
  <p:cSld name="CUSTOM_6_1_1_1_1_1">
    <p:spTree>
      <p:nvGrpSpPr>
        <p:cNvPr id="1" name="Shape 166"/>
        <p:cNvGrpSpPr/>
        <p:nvPr/>
      </p:nvGrpSpPr>
      <p:grpSpPr>
        <a:xfrm>
          <a:off x="0" y="0"/>
          <a:ext cx="0" cy="0"/>
          <a:chOff x="0" y="0"/>
          <a:chExt cx="0" cy="0"/>
        </a:xfrm>
      </p:grpSpPr>
      <p:sp>
        <p:nvSpPr>
          <p:cNvPr id="167" name="Google Shape;167;p26"/>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6"/>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69" name="Google Shape;169;p26"/>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70" name="Google Shape;170;p26"/>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71" name="Google Shape;171;p26"/>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72" name="Google Shape;172;p26"/>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xternal-CondensedOR">
  <p:cSld name="CUSTOM_6_1_1_2_1">
    <p:spTree>
      <p:nvGrpSpPr>
        <p:cNvPr id="1" name="Shape 173"/>
        <p:cNvGrpSpPr/>
        <p:nvPr/>
      </p:nvGrpSpPr>
      <p:grpSpPr>
        <a:xfrm>
          <a:off x="0" y="0"/>
          <a:ext cx="0" cy="0"/>
          <a:chOff x="0" y="0"/>
          <a:chExt cx="0" cy="0"/>
        </a:xfrm>
      </p:grpSpPr>
      <p:sp>
        <p:nvSpPr>
          <p:cNvPr id="174" name="Google Shape;174;p27"/>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7"/>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76" name="Google Shape;176;p27"/>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77" name="Google Shape;177;p27"/>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78" name="Google Shape;178;p27"/>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79" name="Google Shape;179;p27"/>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xternal-MixedageOR">
  <p:cSld name="CUSTOM_6_1_1_1_2_1">
    <p:spTree>
      <p:nvGrpSpPr>
        <p:cNvPr id="1" name="Shape 180"/>
        <p:cNvGrpSpPr/>
        <p:nvPr/>
      </p:nvGrpSpPr>
      <p:grpSpPr>
        <a:xfrm>
          <a:off x="0" y="0"/>
          <a:ext cx="0" cy="0"/>
          <a:chOff x="0" y="0"/>
          <a:chExt cx="0" cy="0"/>
        </a:xfrm>
      </p:grpSpPr>
      <p:sp>
        <p:nvSpPr>
          <p:cNvPr id="181" name="Google Shape;181;p28"/>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8"/>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83" name="Google Shape;183;p28"/>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84" name="Google Shape;184;p28"/>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85" name="Google Shape;185;p28"/>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86" name="Google Shape;186;p28"/>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xternal-MACOR">
  <p:cSld name="CUSTOM_6_1_1_1_1_1_1">
    <p:spTree>
      <p:nvGrpSpPr>
        <p:cNvPr id="1" name="Shape 187"/>
        <p:cNvGrpSpPr/>
        <p:nvPr/>
      </p:nvGrpSpPr>
      <p:grpSpPr>
        <a:xfrm>
          <a:off x="0" y="0"/>
          <a:ext cx="0" cy="0"/>
          <a:chOff x="0" y="0"/>
          <a:chExt cx="0" cy="0"/>
        </a:xfrm>
      </p:grpSpPr>
      <p:sp>
        <p:nvSpPr>
          <p:cNvPr id="188" name="Google Shape;188;p29"/>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9"/>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90" name="Google Shape;190;p29"/>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91" name="Google Shape;191;p29"/>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92" name="Google Shape;192;p29"/>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93" name="Google Shape;193;p29"/>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xternal-CondensedTQ">
  <p:cSld name="CUSTOM_6_1_1_2_1_1">
    <p:spTree>
      <p:nvGrpSpPr>
        <p:cNvPr id="1" name="Shape 194"/>
        <p:cNvGrpSpPr/>
        <p:nvPr/>
      </p:nvGrpSpPr>
      <p:grpSpPr>
        <a:xfrm>
          <a:off x="0" y="0"/>
          <a:ext cx="0" cy="0"/>
          <a:chOff x="0" y="0"/>
          <a:chExt cx="0" cy="0"/>
        </a:xfrm>
      </p:grpSpPr>
      <p:sp>
        <p:nvSpPr>
          <p:cNvPr id="195" name="Google Shape;195;p30"/>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0"/>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97" name="Google Shape;197;p3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98" name="Google Shape;198;p30"/>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99" name="Google Shape;199;p30"/>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200" name="Google Shape;200;p30"/>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xternal-MixedageTQ">
  <p:cSld name="CUSTOM_6_1_1_1_2_1_1">
    <p:spTree>
      <p:nvGrpSpPr>
        <p:cNvPr id="1" name="Shape 201"/>
        <p:cNvGrpSpPr/>
        <p:nvPr/>
      </p:nvGrpSpPr>
      <p:grpSpPr>
        <a:xfrm>
          <a:off x="0" y="0"/>
          <a:ext cx="0" cy="0"/>
          <a:chOff x="0" y="0"/>
          <a:chExt cx="0" cy="0"/>
        </a:xfrm>
      </p:grpSpPr>
      <p:sp>
        <p:nvSpPr>
          <p:cNvPr id="202" name="Google Shape;202;p31"/>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1"/>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204" name="Google Shape;204;p3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05" name="Google Shape;205;p31"/>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206" name="Google Shape;206;p31"/>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207" name="Google Shape;207;p31"/>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p:cSld name="BLANK_8">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10005373" y="7085593"/>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4"/>
          <p:cNvSpPr txBox="1">
            <a:spLocks noGrp="1"/>
          </p:cNvSpPr>
          <p:nvPr>
            <p:ph type="subTitle" idx="1"/>
          </p:nvPr>
        </p:nvSpPr>
        <p:spPr>
          <a:xfrm>
            <a:off x="3132000" y="7098623"/>
            <a:ext cx="4428000" cy="429600"/>
          </a:xfrm>
          <a:prstGeom prst="rect">
            <a:avLst/>
          </a:prstGeom>
          <a:noFill/>
          <a:ln>
            <a:noFill/>
          </a:ln>
        </p:spPr>
        <p:txBody>
          <a:bodyPr spcFirstLastPara="1" wrap="square" lIns="116050" tIns="116050" rIns="116050" bIns="116050" anchor="ctr" anchorCtr="0">
            <a:noAutofit/>
          </a:bodyPr>
          <a:lstStyle>
            <a:lvl1pPr lvl="0" algn="ctr">
              <a:lnSpc>
                <a:spcPct val="115000"/>
              </a:lnSpc>
              <a:spcBef>
                <a:spcPts val="0"/>
              </a:spcBef>
              <a:spcAft>
                <a:spcPts val="0"/>
              </a:spcAft>
              <a:buSzPts val="1000"/>
              <a:buNone/>
              <a:defRPr sz="1000" b="1"/>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xternal-MACTQ">
  <p:cSld name="CUSTOM_6_1_1_1_1_1_1_1">
    <p:spTree>
      <p:nvGrpSpPr>
        <p:cNvPr id="1" name="Shape 208"/>
        <p:cNvGrpSpPr/>
        <p:nvPr/>
      </p:nvGrpSpPr>
      <p:grpSpPr>
        <a:xfrm>
          <a:off x="0" y="0"/>
          <a:ext cx="0" cy="0"/>
          <a:chOff x="0" y="0"/>
          <a:chExt cx="0" cy="0"/>
        </a:xfrm>
      </p:grpSpPr>
      <p:sp>
        <p:nvSpPr>
          <p:cNvPr id="209" name="Google Shape;209;p32"/>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2"/>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211" name="Google Shape;211;p3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12" name="Google Shape;212;p32"/>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213" name="Google Shape;213;p32"/>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214" name="Google Shape;214;p32"/>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217" name="Google Shape;217;p33"/>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gn="l" rtl="0">
              <a:lnSpc>
                <a:spcPct val="115000"/>
              </a:lnSpc>
              <a:spcBef>
                <a:spcPts val="0"/>
              </a:spcBef>
              <a:spcAft>
                <a:spcPts val="0"/>
              </a:spcAft>
              <a:buSzPts val="23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218" name="Google Shape;218;p33"/>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ditable Title">
  <p:cSld name="CUSTOM_2">
    <p:spTree>
      <p:nvGrpSpPr>
        <p:cNvPr id="1" name="Shape 219"/>
        <p:cNvGrpSpPr/>
        <p:nvPr/>
      </p:nvGrpSpPr>
      <p:grpSpPr>
        <a:xfrm>
          <a:off x="0" y="0"/>
          <a:ext cx="0" cy="0"/>
          <a:chOff x="0" y="0"/>
          <a:chExt cx="0" cy="0"/>
        </a:xfrm>
      </p:grpSpPr>
      <p:sp>
        <p:nvSpPr>
          <p:cNvPr id="220" name="Google Shape;220;p34"/>
          <p:cNvSpPr/>
          <p:nvPr/>
        </p:nvSpPr>
        <p:spPr>
          <a:xfrm>
            <a:off x="625" y="-100"/>
            <a:ext cx="10691100" cy="515100"/>
          </a:xfrm>
          <a:prstGeom prst="rect">
            <a:avLst/>
          </a:prstGeom>
          <a:solidFill>
            <a:srgbClr val="0097A7"/>
          </a:solidFill>
          <a:ln w="9525" cap="flat" cmpd="sng">
            <a:solidFill>
              <a:srgbClr val="0097A7"/>
            </a:solidFill>
            <a:prstDash val="solid"/>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21" name="Google Shape;221;p34"/>
          <p:cNvPicPr preferRelativeResize="0"/>
          <p:nvPr/>
        </p:nvPicPr>
        <p:blipFill rotWithShape="1">
          <a:blip r:embed="rId2">
            <a:alphaModFix/>
          </a:blip>
          <a:srcRect/>
          <a:stretch/>
        </p:blipFill>
        <p:spPr>
          <a:xfrm>
            <a:off x="100450" y="39788"/>
            <a:ext cx="870625" cy="435325"/>
          </a:xfrm>
          <a:prstGeom prst="rect">
            <a:avLst/>
          </a:prstGeom>
          <a:noFill/>
          <a:ln>
            <a:noFill/>
          </a:ln>
        </p:spPr>
      </p:pic>
      <p:sp>
        <p:nvSpPr>
          <p:cNvPr id="222" name="Google Shape;222;p34"/>
          <p:cNvSpPr txBox="1">
            <a:spLocks noGrp="1"/>
          </p:cNvSpPr>
          <p:nvPr>
            <p:ph type="subTitle" idx="1"/>
          </p:nvPr>
        </p:nvSpPr>
        <p:spPr>
          <a:xfrm>
            <a:off x="125" y="-12325"/>
            <a:ext cx="10692000" cy="515100"/>
          </a:xfrm>
          <a:prstGeom prst="rect">
            <a:avLst/>
          </a:prstGeom>
          <a:noFill/>
          <a:ln>
            <a:noFill/>
          </a:ln>
        </p:spPr>
        <p:txBody>
          <a:bodyPr spcFirstLastPara="1" wrap="square" lIns="116050" tIns="116050" rIns="116050" bIns="116050" anchor="t" anchorCtr="0">
            <a:normAutofit/>
          </a:bodyPr>
          <a:lstStyle>
            <a:lvl1pPr lvl="0" algn="ctr" rtl="0">
              <a:lnSpc>
                <a:spcPct val="115000"/>
              </a:lnSpc>
              <a:spcBef>
                <a:spcPts val="0"/>
              </a:spcBef>
              <a:spcAft>
                <a:spcPts val="0"/>
              </a:spcAft>
              <a:buClr>
                <a:schemeClr val="lt1"/>
              </a:buClr>
              <a:buSzPts val="2200"/>
              <a:buFont typeface="Caveat"/>
              <a:buNone/>
              <a:defRPr sz="2200" b="1">
                <a:solidFill>
                  <a:schemeClr val="lt1"/>
                </a:solidFill>
                <a:latin typeface="Caveat"/>
                <a:ea typeface="Caveat"/>
                <a:cs typeface="Caveat"/>
                <a:sym typeface="Caveat"/>
              </a:defRPr>
            </a:lvl1pPr>
            <a:lvl2pPr lvl="1" algn="l" rtl="0">
              <a:lnSpc>
                <a:spcPct val="115000"/>
              </a:lnSpc>
              <a:spcBef>
                <a:spcPts val="0"/>
              </a:spcBef>
              <a:spcAft>
                <a:spcPts val="0"/>
              </a:spcAft>
              <a:buSzPts val="1800"/>
              <a:buNone/>
              <a:defRPr/>
            </a:lvl2pPr>
            <a:lvl3pPr lvl="2" algn="l" rtl="0">
              <a:lnSpc>
                <a:spcPct val="115000"/>
              </a:lnSpc>
              <a:spcBef>
                <a:spcPts val="0"/>
              </a:spcBef>
              <a:spcAft>
                <a:spcPts val="0"/>
              </a:spcAft>
              <a:buSzPts val="1800"/>
              <a:buNone/>
              <a:defRPr/>
            </a:lvl3pPr>
            <a:lvl4pPr lvl="3" algn="l" rtl="0">
              <a:lnSpc>
                <a:spcPct val="115000"/>
              </a:lnSpc>
              <a:spcBef>
                <a:spcPts val="0"/>
              </a:spcBef>
              <a:spcAft>
                <a:spcPts val="0"/>
              </a:spcAft>
              <a:buSzPts val="1800"/>
              <a:buNone/>
              <a:defRPr/>
            </a:lvl4pPr>
            <a:lvl5pPr lvl="4" algn="l" rtl="0">
              <a:lnSpc>
                <a:spcPct val="115000"/>
              </a:lnSpc>
              <a:spcBef>
                <a:spcPts val="0"/>
              </a:spcBef>
              <a:spcAft>
                <a:spcPts val="0"/>
              </a:spcAft>
              <a:buSzPts val="1800"/>
              <a:buNone/>
              <a:defRPr/>
            </a:lvl5pPr>
            <a:lvl6pPr lvl="5" algn="l" rtl="0">
              <a:lnSpc>
                <a:spcPct val="115000"/>
              </a:lnSpc>
              <a:spcBef>
                <a:spcPts val="0"/>
              </a:spcBef>
              <a:spcAft>
                <a:spcPts val="0"/>
              </a:spcAft>
              <a:buSzPts val="1800"/>
              <a:buNone/>
              <a:defRPr/>
            </a:lvl6pPr>
            <a:lvl7pPr lvl="6" algn="l" rtl="0">
              <a:lnSpc>
                <a:spcPct val="115000"/>
              </a:lnSpc>
              <a:spcBef>
                <a:spcPts val="0"/>
              </a:spcBef>
              <a:spcAft>
                <a:spcPts val="0"/>
              </a:spcAft>
              <a:buSzPts val="1800"/>
              <a:buNone/>
              <a:defRPr/>
            </a:lvl7pPr>
            <a:lvl8pPr lvl="7" algn="l" rtl="0">
              <a:lnSpc>
                <a:spcPct val="115000"/>
              </a:lnSpc>
              <a:spcBef>
                <a:spcPts val="0"/>
              </a:spcBef>
              <a:spcAft>
                <a:spcPts val="0"/>
              </a:spcAft>
              <a:buSzPts val="1800"/>
              <a:buNone/>
              <a:defRPr/>
            </a:lvl8pPr>
            <a:lvl9pPr lvl="8" algn="l" rtl="0">
              <a:lnSpc>
                <a:spcPct val="115000"/>
              </a:lnSpc>
              <a:spcBef>
                <a:spcPts val="0"/>
              </a:spcBef>
              <a:spcAft>
                <a:spcPts val="0"/>
              </a:spcAft>
              <a:buSzPts val="1800"/>
              <a:buNone/>
              <a:defRPr/>
            </a:lvl9pPr>
          </a:lstStyle>
          <a:p>
            <a:endParaRPr/>
          </a:p>
        </p:txBody>
      </p:sp>
      <p:sp>
        <p:nvSpPr>
          <p:cNvPr id="223" name="Google Shape;223;p34"/>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3493677" y="3258268"/>
            <a:ext cx="3704400" cy="6042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3600"/>
              <a:buNone/>
              <a:defRPr sz="3800" b="1" i="0">
                <a:solidFill>
                  <a:srgbClr val="169CAE"/>
                </a:solidFill>
                <a:latin typeface="Caveat"/>
                <a:ea typeface="Caveat"/>
                <a:cs typeface="Caveat"/>
                <a:sym typeface="Caveat"/>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226" name="Google Shape;226;p35"/>
          <p:cNvSpPr txBox="1">
            <a:spLocks noGrp="1"/>
          </p:cNvSpPr>
          <p:nvPr>
            <p:ph type="body" idx="1"/>
          </p:nvPr>
        </p:nvSpPr>
        <p:spPr>
          <a:xfrm>
            <a:off x="534600" y="1738800"/>
            <a:ext cx="9622800" cy="4989600"/>
          </a:xfrm>
          <a:prstGeom prst="rect">
            <a:avLst/>
          </a:prstGeom>
          <a:noFill/>
          <a:ln>
            <a:noFill/>
          </a:ln>
        </p:spPr>
        <p:txBody>
          <a:bodyPr spcFirstLastPara="1" wrap="square" lIns="0" tIns="0" rIns="0" bIns="0" anchor="t" anchorCtr="0">
            <a:spAutoFit/>
          </a:bodyPr>
          <a:lstStyle>
            <a:lvl1pPr marL="457200" lvl="0" indent="-228600" algn="l" rtl="0">
              <a:lnSpc>
                <a:spcPct val="115000"/>
              </a:lnSpc>
              <a:spcBef>
                <a:spcPts val="0"/>
              </a:spcBef>
              <a:spcAft>
                <a:spcPts val="0"/>
              </a:spcAft>
              <a:buSzPts val="2300"/>
              <a:buNone/>
              <a:defRPr/>
            </a:lvl1pPr>
            <a:lvl2pPr marL="914400" lvl="1" indent="-228600" algn="l" rtl="0">
              <a:lnSpc>
                <a:spcPct val="115000"/>
              </a:lnSpc>
              <a:spcBef>
                <a:spcPts val="1500"/>
              </a:spcBef>
              <a:spcAft>
                <a:spcPts val="0"/>
              </a:spcAft>
              <a:buSzPts val="1800"/>
              <a:buNone/>
              <a:defRPr/>
            </a:lvl2pPr>
            <a:lvl3pPr marL="1371600" lvl="2" indent="-228600" algn="l" rtl="0">
              <a:lnSpc>
                <a:spcPct val="115000"/>
              </a:lnSpc>
              <a:spcBef>
                <a:spcPts val="1500"/>
              </a:spcBef>
              <a:spcAft>
                <a:spcPts val="0"/>
              </a:spcAft>
              <a:buSzPts val="1800"/>
              <a:buNone/>
              <a:defRPr/>
            </a:lvl3pPr>
            <a:lvl4pPr marL="1828800" lvl="3" indent="-228600" algn="l" rtl="0">
              <a:lnSpc>
                <a:spcPct val="115000"/>
              </a:lnSpc>
              <a:spcBef>
                <a:spcPts val="1500"/>
              </a:spcBef>
              <a:spcAft>
                <a:spcPts val="0"/>
              </a:spcAft>
              <a:buSzPts val="1800"/>
              <a:buNone/>
              <a:defRPr/>
            </a:lvl4pPr>
            <a:lvl5pPr marL="2286000" lvl="4" indent="-228600" algn="l" rtl="0">
              <a:lnSpc>
                <a:spcPct val="115000"/>
              </a:lnSpc>
              <a:spcBef>
                <a:spcPts val="1500"/>
              </a:spcBef>
              <a:spcAft>
                <a:spcPts val="0"/>
              </a:spcAft>
              <a:buSzPts val="1800"/>
              <a:buNone/>
              <a:defRPr/>
            </a:lvl5pPr>
            <a:lvl6pPr marL="2743200" lvl="5" indent="-228600" algn="l" rtl="0">
              <a:lnSpc>
                <a:spcPct val="115000"/>
              </a:lnSpc>
              <a:spcBef>
                <a:spcPts val="1500"/>
              </a:spcBef>
              <a:spcAft>
                <a:spcPts val="0"/>
              </a:spcAft>
              <a:buSzPts val="1800"/>
              <a:buNone/>
              <a:defRPr/>
            </a:lvl6pPr>
            <a:lvl7pPr marL="3200400" lvl="6" indent="-228600" algn="l" rtl="0">
              <a:lnSpc>
                <a:spcPct val="115000"/>
              </a:lnSpc>
              <a:spcBef>
                <a:spcPts val="1500"/>
              </a:spcBef>
              <a:spcAft>
                <a:spcPts val="0"/>
              </a:spcAft>
              <a:buSzPts val="1800"/>
              <a:buNone/>
              <a:defRPr/>
            </a:lvl7pPr>
            <a:lvl8pPr marL="3657600" lvl="7" indent="-228600" algn="l" rtl="0">
              <a:lnSpc>
                <a:spcPct val="115000"/>
              </a:lnSpc>
              <a:spcBef>
                <a:spcPts val="1500"/>
              </a:spcBef>
              <a:spcAft>
                <a:spcPts val="0"/>
              </a:spcAft>
              <a:buSzPts val="1800"/>
              <a:buNone/>
              <a:defRPr/>
            </a:lvl8pPr>
            <a:lvl9pPr marL="4114800" lvl="8" indent="-228600" algn="l" rtl="0">
              <a:lnSpc>
                <a:spcPct val="115000"/>
              </a:lnSpc>
              <a:spcBef>
                <a:spcPts val="1500"/>
              </a:spcBef>
              <a:spcAft>
                <a:spcPts val="1500"/>
              </a:spcAft>
              <a:buSzPts val="1800"/>
              <a:buNone/>
              <a:defRPr/>
            </a:lvl9pPr>
          </a:lstStyle>
          <a:p>
            <a:endParaRPr/>
          </a:p>
        </p:txBody>
      </p:sp>
      <p:sp>
        <p:nvSpPr>
          <p:cNvPr id="227" name="Google Shape;227;p35"/>
          <p:cNvSpPr txBox="1"/>
          <p:nvPr/>
        </p:nvSpPr>
        <p:spPr>
          <a:xfrm>
            <a:off x="214100" y="7153391"/>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97A7"/>
                </a:solidFill>
                <a:latin typeface="Lato"/>
                <a:ea typeface="Lato"/>
                <a:cs typeface="Lato"/>
                <a:sym typeface="Lato"/>
              </a:rPr>
              <a:t>© Kapow Primary 2022</a:t>
            </a:r>
            <a:endParaRPr sz="1000" b="0" i="0" u="none" strike="noStrike" cap="none">
              <a:solidFill>
                <a:srgbClr val="0097A7"/>
              </a:solidFill>
              <a:latin typeface="Lato"/>
              <a:ea typeface="Lato"/>
              <a:cs typeface="Lato"/>
              <a:sym typeface="Lato"/>
            </a:endParaRPr>
          </a:p>
        </p:txBody>
      </p:sp>
      <p:sp>
        <p:nvSpPr>
          <p:cNvPr id="228" name="Google Shape;228;p35"/>
          <p:cNvSpPr txBox="1"/>
          <p:nvPr/>
        </p:nvSpPr>
        <p:spPr>
          <a:xfrm>
            <a:off x="8679050" y="7153391"/>
            <a:ext cx="17988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0097A7"/>
                </a:solidFill>
                <a:latin typeface="Lato"/>
                <a:ea typeface="Lato"/>
                <a:cs typeface="Lato"/>
                <a:sym typeface="Lato"/>
              </a:rPr>
              <a:t>www.kapowprimary.com</a:t>
            </a:r>
            <a:endParaRPr sz="1000" b="0" i="0" u="none" strike="noStrike" cap="none">
              <a:solidFill>
                <a:srgbClr val="0097A7"/>
              </a:solidFill>
              <a:latin typeface="Lato"/>
              <a:ea typeface="Lato"/>
              <a:cs typeface="Lato"/>
              <a:sym typeface="Lato"/>
            </a:endParaRPr>
          </a:p>
        </p:txBody>
      </p:sp>
      <p:sp>
        <p:nvSpPr>
          <p:cNvPr id="229" name="Google Shape;229;p35"/>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6">
  <p:cSld name="BLANK_6">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9981523" y="7096559"/>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ditable title">
  <p:cSld name="TITLE_AND_BODY_1">
    <p:spTree>
      <p:nvGrpSpPr>
        <p:cNvPr id="1" name="Shape 29"/>
        <p:cNvGrpSpPr/>
        <p:nvPr/>
      </p:nvGrpSpPr>
      <p:grpSpPr>
        <a:xfrm>
          <a:off x="0" y="0"/>
          <a:ext cx="0" cy="0"/>
          <a:chOff x="0" y="0"/>
          <a:chExt cx="0" cy="0"/>
        </a:xfrm>
      </p:grpSpPr>
      <p:sp>
        <p:nvSpPr>
          <p:cNvPr id="30" name="Google Shape;30;p6"/>
          <p:cNvSpPr/>
          <p:nvPr/>
        </p:nvSpPr>
        <p:spPr>
          <a:xfrm>
            <a:off x="625" y="-100"/>
            <a:ext cx="10691100" cy="5151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1" name="Google Shape;31;p6"/>
          <p:cNvPicPr preferRelativeResize="0"/>
          <p:nvPr/>
        </p:nvPicPr>
        <p:blipFill rotWithShape="1">
          <a:blip r:embed="rId2">
            <a:alphaModFix/>
          </a:blip>
          <a:srcRect/>
          <a:stretch/>
        </p:blipFill>
        <p:spPr>
          <a:xfrm>
            <a:off x="100450" y="39788"/>
            <a:ext cx="870625" cy="435325"/>
          </a:xfrm>
          <a:prstGeom prst="rect">
            <a:avLst/>
          </a:prstGeom>
          <a:noFill/>
          <a:ln>
            <a:noFill/>
          </a:ln>
        </p:spPr>
      </p:pic>
      <p:sp>
        <p:nvSpPr>
          <p:cNvPr id="32" name="Google Shape;32;p6"/>
          <p:cNvSpPr txBox="1">
            <a:spLocks noGrp="1"/>
          </p:cNvSpPr>
          <p:nvPr>
            <p:ph type="subTitle" idx="1"/>
          </p:nvPr>
        </p:nvSpPr>
        <p:spPr>
          <a:xfrm>
            <a:off x="-13050" y="-12650"/>
            <a:ext cx="10692000" cy="515100"/>
          </a:xfrm>
          <a:prstGeom prst="rect">
            <a:avLst/>
          </a:prstGeom>
          <a:noFill/>
          <a:ln>
            <a:noFill/>
          </a:ln>
        </p:spPr>
        <p:txBody>
          <a:bodyPr spcFirstLastPara="1" wrap="square" lIns="116050" tIns="116050" rIns="116050" bIns="116050" anchor="t" anchorCtr="0">
            <a:normAutofit/>
          </a:bodyPr>
          <a:lstStyle>
            <a:lvl1pPr lvl="0" algn="ctr">
              <a:lnSpc>
                <a:spcPct val="115000"/>
              </a:lnSpc>
              <a:spcBef>
                <a:spcPts val="0"/>
              </a:spcBef>
              <a:spcAft>
                <a:spcPts val="0"/>
              </a:spcAft>
              <a:buClr>
                <a:schemeClr val="lt1"/>
              </a:buClr>
              <a:buSzPts val="2200"/>
              <a:buFont typeface="Caveat"/>
              <a:buNone/>
              <a:defRPr sz="2200" b="1">
                <a:solidFill>
                  <a:schemeClr val="lt1"/>
                </a:solidFill>
                <a:latin typeface="Caveat"/>
                <a:ea typeface="Caveat"/>
                <a:cs typeface="Caveat"/>
                <a:sym typeface="Caveat"/>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33" name="Google Shape;33;p6"/>
          <p:cNvSpPr/>
          <p:nvPr/>
        </p:nvSpPr>
        <p:spPr>
          <a:xfrm>
            <a:off x="175" y="7145125"/>
            <a:ext cx="10692000" cy="4356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 name="Google Shape;34;p6"/>
          <p:cNvSpPr txBox="1"/>
          <p:nvPr/>
        </p:nvSpPr>
        <p:spPr>
          <a:xfrm>
            <a:off x="153525" y="7221300"/>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Lato"/>
                <a:ea typeface="Lato"/>
                <a:cs typeface="Lato"/>
                <a:sym typeface="Lato"/>
              </a:rPr>
              <a:t>© Kapow Primary 202</a:t>
            </a:r>
            <a:r>
              <a:rPr lang="en-GB" sz="1000">
                <a:solidFill>
                  <a:srgbClr val="FFFFFF"/>
                </a:solidFill>
                <a:latin typeface="Lato"/>
                <a:ea typeface="Lato"/>
                <a:cs typeface="Lato"/>
                <a:sym typeface="Lato"/>
              </a:rPr>
              <a:t>4</a:t>
            </a:r>
            <a:endParaRPr sz="1000" b="0" i="0" u="none" strike="noStrike" cap="none">
              <a:solidFill>
                <a:srgbClr val="FFFFFF"/>
              </a:solidFill>
              <a:latin typeface="Lato"/>
              <a:ea typeface="Lato"/>
              <a:cs typeface="Lato"/>
              <a:sym typeface="Lato"/>
            </a:endParaRPr>
          </a:p>
        </p:txBody>
      </p:sp>
      <p:sp>
        <p:nvSpPr>
          <p:cNvPr id="35" name="Google Shape;35;p6"/>
          <p:cNvSpPr txBox="1"/>
          <p:nvPr/>
        </p:nvSpPr>
        <p:spPr>
          <a:xfrm>
            <a:off x="8629200" y="7221300"/>
            <a:ext cx="17988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Lato"/>
                <a:ea typeface="Lato"/>
                <a:cs typeface="Lato"/>
                <a:sym typeface="Lato"/>
              </a:rPr>
              <a:t>www.kapowprimary.com</a:t>
            </a:r>
            <a:endParaRPr sz="1000" b="0" i="0" u="none" strike="noStrike" cap="none">
              <a:solidFill>
                <a:srgbClr val="FFFFFF"/>
              </a:solidFill>
              <a:latin typeface="Lato"/>
              <a:ea typeface="Lato"/>
              <a:cs typeface="Lato"/>
              <a:sym typeface="Lato"/>
            </a:endParaRPr>
          </a:p>
        </p:txBody>
      </p:sp>
      <p:sp>
        <p:nvSpPr>
          <p:cNvPr id="36" name="Google Shape;36;p6"/>
          <p:cNvSpPr txBox="1"/>
          <p:nvPr/>
        </p:nvSpPr>
        <p:spPr>
          <a:xfrm>
            <a:off x="10050475" y="7188109"/>
            <a:ext cx="641700" cy="578700"/>
          </a:xfrm>
          <a:prstGeom prst="rect">
            <a:avLst/>
          </a:prstGeom>
          <a:noFill/>
          <a:ln>
            <a:noFill/>
          </a:ln>
        </p:spPr>
        <p:txBody>
          <a:bodyPr spcFirstLastPara="1" wrap="square" lIns="104875" tIns="104875" rIns="104875" bIns="1048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1" i="0" u="none" strike="noStrike" cap="none">
                <a:solidFill>
                  <a:srgbClr val="FFFFFF"/>
                </a:solidFill>
                <a:latin typeface="Lato"/>
                <a:ea typeface="Lato"/>
                <a:cs typeface="Lato"/>
                <a:sym typeface="Lato"/>
              </a:rPr>
              <a:t>‹#›</a:t>
            </a:fld>
            <a:endParaRPr sz="1100" b="1" i="0" u="none" strike="noStrike" cap="none">
              <a:solidFill>
                <a:srgbClr val="FFFFFF"/>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ong-term plan cover Condensed">
  <p:cSld name="TITLE_1_1_1_2_1_2">
    <p:spTree>
      <p:nvGrpSpPr>
        <p:cNvPr id="1" name="Shape 37"/>
        <p:cNvGrpSpPr/>
        <p:nvPr/>
      </p:nvGrpSpPr>
      <p:grpSpPr>
        <a:xfrm>
          <a:off x="0" y="0"/>
          <a:ext cx="0" cy="0"/>
          <a:chOff x="0" y="0"/>
          <a:chExt cx="0" cy="0"/>
        </a:xfrm>
      </p:grpSpPr>
      <p:sp>
        <p:nvSpPr>
          <p:cNvPr id="38" name="Google Shape;38;p7"/>
          <p:cNvSpPr/>
          <p:nvPr/>
        </p:nvSpPr>
        <p:spPr>
          <a:xfrm>
            <a:off x="264000" y="243950"/>
            <a:ext cx="10164000" cy="6787800"/>
          </a:xfrm>
          <a:prstGeom prst="rect">
            <a:avLst/>
          </a:prstGeom>
          <a:solidFill>
            <a:srgbClr val="4EB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p:nvPr/>
        </p:nvSpPr>
        <p:spPr>
          <a:xfrm>
            <a:off x="6063000" y="2800260"/>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7"/>
          <p:cNvSpPr/>
          <p:nvPr/>
        </p:nvSpPr>
        <p:spPr>
          <a:xfrm>
            <a:off x="6063000" y="999022"/>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
          <p:cNvSpPr/>
          <p:nvPr/>
        </p:nvSpPr>
        <p:spPr>
          <a:xfrm>
            <a:off x="264000" y="920750"/>
            <a:ext cx="5841300" cy="543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7"/>
          <p:cNvSpPr txBox="1">
            <a:spLocks noGrp="1"/>
          </p:cNvSpPr>
          <p:nvPr>
            <p:ph type="subTitle" idx="1"/>
          </p:nvPr>
        </p:nvSpPr>
        <p:spPr>
          <a:xfrm>
            <a:off x="442350" y="29046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700"/>
              <a:buNone/>
              <a:defRPr sz="1700" b="1">
                <a:solidFill>
                  <a:schemeClr val="dk1"/>
                </a:solidFill>
              </a:defRPr>
            </a:lvl1pPr>
            <a:lvl2pPr lvl="1" algn="l">
              <a:lnSpc>
                <a:spcPct val="115000"/>
              </a:lnSpc>
              <a:spcBef>
                <a:spcPts val="0"/>
              </a:spcBef>
              <a:spcAft>
                <a:spcPts val="0"/>
              </a:spcAft>
              <a:buClr>
                <a:schemeClr val="dk1"/>
              </a:buClr>
              <a:buSzPts val="1500"/>
              <a:buNone/>
              <a:defRPr sz="1500" b="1">
                <a:solidFill>
                  <a:schemeClr val="dk1"/>
                </a:solidFill>
              </a:defRPr>
            </a:lvl2pPr>
            <a:lvl3pPr lvl="2" algn="l">
              <a:lnSpc>
                <a:spcPct val="115000"/>
              </a:lnSpc>
              <a:spcBef>
                <a:spcPts val="0"/>
              </a:spcBef>
              <a:spcAft>
                <a:spcPts val="0"/>
              </a:spcAft>
              <a:buClr>
                <a:schemeClr val="dk1"/>
              </a:buClr>
              <a:buSzPts val="1500"/>
              <a:buNone/>
              <a:defRPr sz="1500" b="1">
                <a:solidFill>
                  <a:schemeClr val="dk1"/>
                </a:solidFill>
              </a:defRPr>
            </a:lvl3pPr>
            <a:lvl4pPr lvl="3" algn="l">
              <a:lnSpc>
                <a:spcPct val="115000"/>
              </a:lnSpc>
              <a:spcBef>
                <a:spcPts val="0"/>
              </a:spcBef>
              <a:spcAft>
                <a:spcPts val="0"/>
              </a:spcAft>
              <a:buClr>
                <a:schemeClr val="dk1"/>
              </a:buClr>
              <a:buSzPts val="1500"/>
              <a:buNone/>
              <a:defRPr sz="1500" b="1">
                <a:solidFill>
                  <a:schemeClr val="dk1"/>
                </a:solidFill>
              </a:defRPr>
            </a:lvl4pPr>
            <a:lvl5pPr lvl="4" algn="l">
              <a:lnSpc>
                <a:spcPct val="115000"/>
              </a:lnSpc>
              <a:spcBef>
                <a:spcPts val="0"/>
              </a:spcBef>
              <a:spcAft>
                <a:spcPts val="0"/>
              </a:spcAft>
              <a:buClr>
                <a:schemeClr val="dk1"/>
              </a:buClr>
              <a:buSzPts val="1500"/>
              <a:buNone/>
              <a:defRPr sz="1500" b="1">
                <a:solidFill>
                  <a:schemeClr val="dk1"/>
                </a:solidFill>
              </a:defRPr>
            </a:lvl5pPr>
            <a:lvl6pPr lvl="5" algn="l">
              <a:lnSpc>
                <a:spcPct val="115000"/>
              </a:lnSpc>
              <a:spcBef>
                <a:spcPts val="0"/>
              </a:spcBef>
              <a:spcAft>
                <a:spcPts val="0"/>
              </a:spcAft>
              <a:buClr>
                <a:schemeClr val="dk1"/>
              </a:buClr>
              <a:buSzPts val="1500"/>
              <a:buNone/>
              <a:defRPr sz="1500" b="1">
                <a:solidFill>
                  <a:schemeClr val="dk1"/>
                </a:solidFill>
              </a:defRPr>
            </a:lvl6pPr>
            <a:lvl7pPr lvl="6" algn="l">
              <a:lnSpc>
                <a:spcPct val="115000"/>
              </a:lnSpc>
              <a:spcBef>
                <a:spcPts val="0"/>
              </a:spcBef>
              <a:spcAft>
                <a:spcPts val="0"/>
              </a:spcAft>
              <a:buClr>
                <a:schemeClr val="dk1"/>
              </a:buClr>
              <a:buSzPts val="1500"/>
              <a:buNone/>
              <a:defRPr sz="1500" b="1">
                <a:solidFill>
                  <a:schemeClr val="dk1"/>
                </a:solidFill>
              </a:defRPr>
            </a:lvl7pPr>
            <a:lvl8pPr lvl="7" algn="l">
              <a:lnSpc>
                <a:spcPct val="115000"/>
              </a:lnSpc>
              <a:spcBef>
                <a:spcPts val="0"/>
              </a:spcBef>
              <a:spcAft>
                <a:spcPts val="0"/>
              </a:spcAft>
              <a:buClr>
                <a:schemeClr val="dk1"/>
              </a:buClr>
              <a:buSzPts val="1500"/>
              <a:buNone/>
              <a:defRPr sz="1500" b="1">
                <a:solidFill>
                  <a:schemeClr val="dk1"/>
                </a:solidFill>
              </a:defRPr>
            </a:lvl8pPr>
            <a:lvl9pPr lvl="8" algn="l">
              <a:lnSpc>
                <a:spcPct val="115000"/>
              </a:lnSpc>
              <a:spcBef>
                <a:spcPts val="0"/>
              </a:spcBef>
              <a:spcAft>
                <a:spcPts val="0"/>
              </a:spcAft>
              <a:buClr>
                <a:schemeClr val="dk1"/>
              </a:buClr>
              <a:buSzPts val="1500"/>
              <a:buNone/>
              <a:defRPr sz="1500" b="1">
                <a:solidFill>
                  <a:schemeClr val="dk1"/>
                </a:solidFill>
              </a:defRPr>
            </a:lvl9pPr>
          </a:lstStyle>
          <a:p>
            <a:endParaRPr/>
          </a:p>
        </p:txBody>
      </p:sp>
      <p:sp>
        <p:nvSpPr>
          <p:cNvPr id="43" name="Google Shape;43;p7"/>
          <p:cNvSpPr txBox="1">
            <a:spLocks noGrp="1"/>
          </p:cNvSpPr>
          <p:nvPr>
            <p:ph type="ctrTitle"/>
          </p:nvPr>
        </p:nvSpPr>
        <p:spPr>
          <a:xfrm>
            <a:off x="442350" y="1122725"/>
            <a:ext cx="5484600" cy="1758000"/>
          </a:xfrm>
          <a:prstGeom prst="rect">
            <a:avLst/>
          </a:prstGeom>
          <a:noFill/>
          <a:ln>
            <a:noFill/>
          </a:ln>
        </p:spPr>
        <p:txBody>
          <a:bodyPr spcFirstLastPara="1" wrap="square" lIns="116050" tIns="116050" rIns="116050" bIns="116050" anchor="ctr" anchorCtr="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a:endParaRPr/>
          </a:p>
        </p:txBody>
      </p:sp>
      <p:sp>
        <p:nvSpPr>
          <p:cNvPr id="44" name="Google Shape;44;p7"/>
          <p:cNvSpPr txBox="1">
            <a:spLocks noGrp="1"/>
          </p:cNvSpPr>
          <p:nvPr>
            <p:ph type="subTitle" idx="2"/>
          </p:nvPr>
        </p:nvSpPr>
        <p:spPr>
          <a:xfrm>
            <a:off x="442350" y="33591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a:endParaRPr/>
          </a:p>
        </p:txBody>
      </p:sp>
      <p:cxnSp>
        <p:nvCxnSpPr>
          <p:cNvPr id="45" name="Google Shape;45;p7"/>
          <p:cNvCxnSpPr/>
          <p:nvPr/>
        </p:nvCxnSpPr>
        <p:spPr>
          <a:xfrm>
            <a:off x="503158" y="4000125"/>
            <a:ext cx="5434200" cy="0"/>
          </a:xfrm>
          <a:prstGeom prst="straightConnector1">
            <a:avLst/>
          </a:prstGeom>
          <a:noFill/>
          <a:ln w="9525" cap="flat" cmpd="sng">
            <a:solidFill>
              <a:srgbClr val="4EB5C5"/>
            </a:solidFill>
            <a:prstDash val="solid"/>
            <a:round/>
            <a:headEnd type="none" w="sm" len="sm"/>
            <a:tailEnd type="none" w="sm" len="sm"/>
          </a:ln>
        </p:spPr>
      </p:cxnSp>
      <p:sp>
        <p:nvSpPr>
          <p:cNvPr id="46" name="Google Shape;46;p7"/>
          <p:cNvSpPr txBox="1">
            <a:spLocks noGrp="1"/>
          </p:cNvSpPr>
          <p:nvPr>
            <p:ph type="body" idx="3"/>
          </p:nvPr>
        </p:nvSpPr>
        <p:spPr>
          <a:xfrm>
            <a:off x="442350" y="4226550"/>
            <a:ext cx="5484600" cy="1911900"/>
          </a:xfrm>
          <a:prstGeom prst="rect">
            <a:avLst/>
          </a:prstGeom>
          <a:noFill/>
          <a:ln>
            <a:noFill/>
          </a:ln>
        </p:spPr>
        <p:txBody>
          <a:bodyPr spcFirstLastPara="1" wrap="square" lIns="116050" tIns="116050" rIns="116050" bIns="1160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7" name="Google Shape;47;p7"/>
          <p:cNvSpPr/>
          <p:nvPr/>
        </p:nvSpPr>
        <p:spPr>
          <a:xfrm>
            <a:off x="6105300" y="4601497"/>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7"/>
          <p:cNvPicPr preferRelativeResize="0"/>
          <p:nvPr/>
        </p:nvPicPr>
        <p:blipFill rotWithShape="1">
          <a:blip r:embed="rId2">
            <a:alphaModFix/>
          </a:blip>
          <a:srcRect/>
          <a:stretch/>
        </p:blipFill>
        <p:spPr>
          <a:xfrm>
            <a:off x="6213183" y="5092425"/>
            <a:ext cx="1398750" cy="701150"/>
          </a:xfrm>
          <a:prstGeom prst="rect">
            <a:avLst/>
          </a:prstGeom>
          <a:noFill/>
          <a:ln>
            <a:noFill/>
          </a:ln>
        </p:spPr>
      </p:pic>
      <p:pic>
        <p:nvPicPr>
          <p:cNvPr id="49" name="Google Shape;49;p7"/>
          <p:cNvPicPr preferRelativeResize="0"/>
          <p:nvPr/>
        </p:nvPicPr>
        <p:blipFill rotWithShape="1">
          <a:blip r:embed="rId3">
            <a:alphaModFix/>
          </a:blip>
          <a:srcRect/>
          <a:stretch/>
        </p:blipFill>
        <p:spPr>
          <a:xfrm>
            <a:off x="6296513" y="3103442"/>
            <a:ext cx="1079675" cy="1076625"/>
          </a:xfrm>
          <a:prstGeom prst="rect">
            <a:avLst/>
          </a:prstGeom>
          <a:noFill/>
          <a:ln>
            <a:noFill/>
          </a:ln>
        </p:spPr>
      </p:pic>
      <p:pic>
        <p:nvPicPr>
          <p:cNvPr id="50" name="Google Shape;50;p7"/>
          <p:cNvPicPr preferRelativeResize="0"/>
          <p:nvPr/>
        </p:nvPicPr>
        <p:blipFill rotWithShape="1">
          <a:blip r:embed="rId4">
            <a:alphaModFix/>
          </a:blip>
          <a:srcRect/>
          <a:stretch/>
        </p:blipFill>
        <p:spPr>
          <a:xfrm>
            <a:off x="6220546" y="1218738"/>
            <a:ext cx="1243576" cy="12435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ong-term plan cover Mixed age">
  <p:cSld name="TITLE_1_1_1_2_1_2_1">
    <p:spTree>
      <p:nvGrpSpPr>
        <p:cNvPr id="1" name="Shape 51"/>
        <p:cNvGrpSpPr/>
        <p:nvPr/>
      </p:nvGrpSpPr>
      <p:grpSpPr>
        <a:xfrm>
          <a:off x="0" y="0"/>
          <a:ext cx="0" cy="0"/>
          <a:chOff x="0" y="0"/>
          <a:chExt cx="0" cy="0"/>
        </a:xfrm>
      </p:grpSpPr>
      <p:sp>
        <p:nvSpPr>
          <p:cNvPr id="52" name="Google Shape;52;p8"/>
          <p:cNvSpPr/>
          <p:nvPr/>
        </p:nvSpPr>
        <p:spPr>
          <a:xfrm>
            <a:off x="264000" y="243950"/>
            <a:ext cx="10164000" cy="6787800"/>
          </a:xfrm>
          <a:prstGeom prst="rect">
            <a:avLst/>
          </a:prstGeom>
          <a:solidFill>
            <a:srgbClr val="4EB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8"/>
          <p:cNvSpPr/>
          <p:nvPr/>
        </p:nvSpPr>
        <p:spPr>
          <a:xfrm>
            <a:off x="6063000" y="2800260"/>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8"/>
          <p:cNvSpPr/>
          <p:nvPr/>
        </p:nvSpPr>
        <p:spPr>
          <a:xfrm>
            <a:off x="6063000" y="999022"/>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8"/>
          <p:cNvSpPr/>
          <p:nvPr/>
        </p:nvSpPr>
        <p:spPr>
          <a:xfrm>
            <a:off x="264000" y="920750"/>
            <a:ext cx="5841300" cy="543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8"/>
          <p:cNvSpPr txBox="1">
            <a:spLocks noGrp="1"/>
          </p:cNvSpPr>
          <p:nvPr>
            <p:ph type="subTitle" idx="1"/>
          </p:nvPr>
        </p:nvSpPr>
        <p:spPr>
          <a:xfrm>
            <a:off x="442350" y="29046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700"/>
              <a:buNone/>
              <a:defRPr sz="1700" b="1">
                <a:solidFill>
                  <a:schemeClr val="dk1"/>
                </a:solidFill>
              </a:defRPr>
            </a:lvl1pPr>
            <a:lvl2pPr lvl="1" algn="l">
              <a:lnSpc>
                <a:spcPct val="115000"/>
              </a:lnSpc>
              <a:spcBef>
                <a:spcPts val="0"/>
              </a:spcBef>
              <a:spcAft>
                <a:spcPts val="0"/>
              </a:spcAft>
              <a:buClr>
                <a:schemeClr val="dk1"/>
              </a:buClr>
              <a:buSzPts val="1500"/>
              <a:buNone/>
              <a:defRPr sz="1500" b="1">
                <a:solidFill>
                  <a:schemeClr val="dk1"/>
                </a:solidFill>
              </a:defRPr>
            </a:lvl2pPr>
            <a:lvl3pPr lvl="2" algn="l">
              <a:lnSpc>
                <a:spcPct val="115000"/>
              </a:lnSpc>
              <a:spcBef>
                <a:spcPts val="0"/>
              </a:spcBef>
              <a:spcAft>
                <a:spcPts val="0"/>
              </a:spcAft>
              <a:buClr>
                <a:schemeClr val="dk1"/>
              </a:buClr>
              <a:buSzPts val="1500"/>
              <a:buNone/>
              <a:defRPr sz="1500" b="1">
                <a:solidFill>
                  <a:schemeClr val="dk1"/>
                </a:solidFill>
              </a:defRPr>
            </a:lvl3pPr>
            <a:lvl4pPr lvl="3" algn="l">
              <a:lnSpc>
                <a:spcPct val="115000"/>
              </a:lnSpc>
              <a:spcBef>
                <a:spcPts val="0"/>
              </a:spcBef>
              <a:spcAft>
                <a:spcPts val="0"/>
              </a:spcAft>
              <a:buClr>
                <a:schemeClr val="dk1"/>
              </a:buClr>
              <a:buSzPts val="1500"/>
              <a:buNone/>
              <a:defRPr sz="1500" b="1">
                <a:solidFill>
                  <a:schemeClr val="dk1"/>
                </a:solidFill>
              </a:defRPr>
            </a:lvl4pPr>
            <a:lvl5pPr lvl="4" algn="l">
              <a:lnSpc>
                <a:spcPct val="115000"/>
              </a:lnSpc>
              <a:spcBef>
                <a:spcPts val="0"/>
              </a:spcBef>
              <a:spcAft>
                <a:spcPts val="0"/>
              </a:spcAft>
              <a:buClr>
                <a:schemeClr val="dk1"/>
              </a:buClr>
              <a:buSzPts val="1500"/>
              <a:buNone/>
              <a:defRPr sz="1500" b="1">
                <a:solidFill>
                  <a:schemeClr val="dk1"/>
                </a:solidFill>
              </a:defRPr>
            </a:lvl5pPr>
            <a:lvl6pPr lvl="5" algn="l">
              <a:lnSpc>
                <a:spcPct val="115000"/>
              </a:lnSpc>
              <a:spcBef>
                <a:spcPts val="0"/>
              </a:spcBef>
              <a:spcAft>
                <a:spcPts val="0"/>
              </a:spcAft>
              <a:buClr>
                <a:schemeClr val="dk1"/>
              </a:buClr>
              <a:buSzPts val="1500"/>
              <a:buNone/>
              <a:defRPr sz="1500" b="1">
                <a:solidFill>
                  <a:schemeClr val="dk1"/>
                </a:solidFill>
              </a:defRPr>
            </a:lvl6pPr>
            <a:lvl7pPr lvl="6" algn="l">
              <a:lnSpc>
                <a:spcPct val="115000"/>
              </a:lnSpc>
              <a:spcBef>
                <a:spcPts val="0"/>
              </a:spcBef>
              <a:spcAft>
                <a:spcPts val="0"/>
              </a:spcAft>
              <a:buClr>
                <a:schemeClr val="dk1"/>
              </a:buClr>
              <a:buSzPts val="1500"/>
              <a:buNone/>
              <a:defRPr sz="1500" b="1">
                <a:solidFill>
                  <a:schemeClr val="dk1"/>
                </a:solidFill>
              </a:defRPr>
            </a:lvl7pPr>
            <a:lvl8pPr lvl="7" algn="l">
              <a:lnSpc>
                <a:spcPct val="115000"/>
              </a:lnSpc>
              <a:spcBef>
                <a:spcPts val="0"/>
              </a:spcBef>
              <a:spcAft>
                <a:spcPts val="0"/>
              </a:spcAft>
              <a:buClr>
                <a:schemeClr val="dk1"/>
              </a:buClr>
              <a:buSzPts val="1500"/>
              <a:buNone/>
              <a:defRPr sz="1500" b="1">
                <a:solidFill>
                  <a:schemeClr val="dk1"/>
                </a:solidFill>
              </a:defRPr>
            </a:lvl8pPr>
            <a:lvl9pPr lvl="8" algn="l">
              <a:lnSpc>
                <a:spcPct val="115000"/>
              </a:lnSpc>
              <a:spcBef>
                <a:spcPts val="0"/>
              </a:spcBef>
              <a:spcAft>
                <a:spcPts val="0"/>
              </a:spcAft>
              <a:buClr>
                <a:schemeClr val="dk1"/>
              </a:buClr>
              <a:buSzPts val="1500"/>
              <a:buNone/>
              <a:defRPr sz="1500" b="1">
                <a:solidFill>
                  <a:schemeClr val="dk1"/>
                </a:solidFill>
              </a:defRPr>
            </a:lvl9pPr>
          </a:lstStyle>
          <a:p>
            <a:endParaRPr/>
          </a:p>
        </p:txBody>
      </p:sp>
      <p:sp>
        <p:nvSpPr>
          <p:cNvPr id="57" name="Google Shape;57;p8"/>
          <p:cNvSpPr txBox="1">
            <a:spLocks noGrp="1"/>
          </p:cNvSpPr>
          <p:nvPr>
            <p:ph type="ctrTitle"/>
          </p:nvPr>
        </p:nvSpPr>
        <p:spPr>
          <a:xfrm>
            <a:off x="442350" y="1122725"/>
            <a:ext cx="5484600" cy="1758000"/>
          </a:xfrm>
          <a:prstGeom prst="rect">
            <a:avLst/>
          </a:prstGeom>
          <a:noFill/>
          <a:ln>
            <a:noFill/>
          </a:ln>
        </p:spPr>
        <p:txBody>
          <a:bodyPr spcFirstLastPara="1" wrap="square" lIns="116050" tIns="116050" rIns="116050" bIns="116050" anchor="ctr" anchorCtr="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a:endParaRPr/>
          </a:p>
        </p:txBody>
      </p:sp>
      <p:sp>
        <p:nvSpPr>
          <p:cNvPr id="58" name="Google Shape;58;p8"/>
          <p:cNvSpPr txBox="1">
            <a:spLocks noGrp="1"/>
          </p:cNvSpPr>
          <p:nvPr>
            <p:ph type="subTitle" idx="2"/>
          </p:nvPr>
        </p:nvSpPr>
        <p:spPr>
          <a:xfrm>
            <a:off x="442350" y="33591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a:endParaRPr/>
          </a:p>
        </p:txBody>
      </p:sp>
      <p:cxnSp>
        <p:nvCxnSpPr>
          <p:cNvPr id="59" name="Google Shape;59;p8"/>
          <p:cNvCxnSpPr/>
          <p:nvPr/>
        </p:nvCxnSpPr>
        <p:spPr>
          <a:xfrm>
            <a:off x="503158" y="4000125"/>
            <a:ext cx="5434200" cy="0"/>
          </a:xfrm>
          <a:prstGeom prst="straightConnector1">
            <a:avLst/>
          </a:prstGeom>
          <a:noFill/>
          <a:ln w="9525" cap="flat" cmpd="sng">
            <a:solidFill>
              <a:srgbClr val="4EB5C5"/>
            </a:solidFill>
            <a:prstDash val="solid"/>
            <a:round/>
            <a:headEnd type="none" w="sm" len="sm"/>
            <a:tailEnd type="none" w="sm" len="sm"/>
          </a:ln>
        </p:spPr>
      </p:cxnSp>
      <p:sp>
        <p:nvSpPr>
          <p:cNvPr id="60" name="Google Shape;60;p8"/>
          <p:cNvSpPr txBox="1">
            <a:spLocks noGrp="1"/>
          </p:cNvSpPr>
          <p:nvPr>
            <p:ph type="body" idx="3"/>
          </p:nvPr>
        </p:nvSpPr>
        <p:spPr>
          <a:xfrm>
            <a:off x="442350" y="4226550"/>
            <a:ext cx="5484600" cy="1911900"/>
          </a:xfrm>
          <a:prstGeom prst="rect">
            <a:avLst/>
          </a:prstGeom>
          <a:noFill/>
          <a:ln>
            <a:noFill/>
          </a:ln>
        </p:spPr>
        <p:txBody>
          <a:bodyPr spcFirstLastPara="1" wrap="square" lIns="116050" tIns="116050" rIns="116050" bIns="1160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61" name="Google Shape;61;p8"/>
          <p:cNvSpPr/>
          <p:nvPr/>
        </p:nvSpPr>
        <p:spPr>
          <a:xfrm>
            <a:off x="6105300" y="4601497"/>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8"/>
          <p:cNvPicPr preferRelativeResize="0"/>
          <p:nvPr/>
        </p:nvPicPr>
        <p:blipFill rotWithShape="1">
          <a:blip r:embed="rId2">
            <a:alphaModFix/>
          </a:blip>
          <a:srcRect/>
          <a:stretch/>
        </p:blipFill>
        <p:spPr>
          <a:xfrm>
            <a:off x="6213183" y="5092425"/>
            <a:ext cx="1398750" cy="701150"/>
          </a:xfrm>
          <a:prstGeom prst="rect">
            <a:avLst/>
          </a:prstGeom>
          <a:noFill/>
          <a:ln>
            <a:noFill/>
          </a:ln>
        </p:spPr>
      </p:pic>
      <p:pic>
        <p:nvPicPr>
          <p:cNvPr id="63" name="Google Shape;63;p8"/>
          <p:cNvPicPr preferRelativeResize="0"/>
          <p:nvPr/>
        </p:nvPicPr>
        <p:blipFill rotWithShape="1">
          <a:blip r:embed="rId3">
            <a:alphaModFix/>
          </a:blip>
          <a:srcRect/>
          <a:stretch/>
        </p:blipFill>
        <p:spPr>
          <a:xfrm>
            <a:off x="6296525" y="3109545"/>
            <a:ext cx="1027813" cy="1076625"/>
          </a:xfrm>
          <a:prstGeom prst="rect">
            <a:avLst/>
          </a:prstGeom>
          <a:noFill/>
          <a:ln>
            <a:noFill/>
          </a:ln>
        </p:spPr>
      </p:pic>
      <p:pic>
        <p:nvPicPr>
          <p:cNvPr id="64" name="Google Shape;64;p8"/>
          <p:cNvPicPr preferRelativeResize="0"/>
          <p:nvPr/>
        </p:nvPicPr>
        <p:blipFill rotWithShape="1">
          <a:blip r:embed="rId4">
            <a:alphaModFix/>
          </a:blip>
          <a:srcRect/>
          <a:stretch/>
        </p:blipFill>
        <p:spPr>
          <a:xfrm>
            <a:off x="6220546" y="1218738"/>
            <a:ext cx="1243576" cy="12435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5346000" y="-184"/>
            <a:ext cx="5346000" cy="7560000"/>
          </a:xfrm>
          <a:prstGeom prst="rect">
            <a:avLst/>
          </a:prstGeom>
          <a:solidFill>
            <a:srgbClr val="4EB5C5"/>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9"/>
          <p:cNvSpPr txBox="1">
            <a:spLocks noGrp="1"/>
          </p:cNvSpPr>
          <p:nvPr>
            <p:ph type="title"/>
          </p:nvPr>
        </p:nvSpPr>
        <p:spPr>
          <a:xfrm>
            <a:off x="310447" y="1812541"/>
            <a:ext cx="4730100" cy="2178600"/>
          </a:xfrm>
          <a:prstGeom prst="rect">
            <a:avLst/>
          </a:prstGeom>
          <a:noFill/>
          <a:ln>
            <a:noFill/>
          </a:ln>
        </p:spPr>
        <p:txBody>
          <a:bodyPr spcFirstLastPara="1" wrap="square" lIns="116050" tIns="116050" rIns="116050" bIns="116050" anchor="b" anchorCtr="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68" name="Google Shape;68;p9"/>
          <p:cNvSpPr txBox="1">
            <a:spLocks noGrp="1"/>
          </p:cNvSpPr>
          <p:nvPr>
            <p:ph type="subTitle" idx="1"/>
          </p:nvPr>
        </p:nvSpPr>
        <p:spPr>
          <a:xfrm>
            <a:off x="310447" y="4120005"/>
            <a:ext cx="4730100" cy="1815300"/>
          </a:xfrm>
          <a:prstGeom prst="rect">
            <a:avLst/>
          </a:prstGeom>
          <a:noFill/>
          <a:ln>
            <a:noFill/>
          </a:ln>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69" name="Google Shape;69;p9"/>
          <p:cNvSpPr txBox="1">
            <a:spLocks noGrp="1"/>
          </p:cNvSpPr>
          <p:nvPr>
            <p:ph type="body" idx="2"/>
          </p:nvPr>
        </p:nvSpPr>
        <p:spPr>
          <a:xfrm>
            <a:off x="5775715" y="1064257"/>
            <a:ext cx="4486500" cy="5431200"/>
          </a:xfrm>
          <a:prstGeom prst="rect">
            <a:avLst/>
          </a:prstGeom>
          <a:noFill/>
          <a:ln>
            <a:noFill/>
          </a:ln>
        </p:spPr>
        <p:txBody>
          <a:bodyPr spcFirstLastPara="1" wrap="square" lIns="116050" tIns="116050" rIns="116050" bIns="116050" anchor="ctr" anchorCtr="0">
            <a:normAutofit/>
          </a:bodyPr>
          <a:lstStyle>
            <a:lvl1pPr marL="457200" lvl="0" indent="-374650" algn="l">
              <a:lnSpc>
                <a:spcPct val="115000"/>
              </a:lnSpc>
              <a:spcBef>
                <a:spcPts val="0"/>
              </a:spcBef>
              <a:spcAft>
                <a:spcPts val="0"/>
              </a:spcAft>
              <a:buClr>
                <a:srgbClr val="FFFFFF"/>
              </a:buClr>
              <a:buSzPts val="2300"/>
              <a:buChar char="●"/>
              <a:defRPr>
                <a:solidFill>
                  <a:srgbClr val="FFFFFF"/>
                </a:solidFill>
              </a:defRPr>
            </a:lvl1pPr>
            <a:lvl2pPr marL="914400" lvl="1" indent="-342900" algn="l">
              <a:lnSpc>
                <a:spcPct val="115000"/>
              </a:lnSpc>
              <a:spcBef>
                <a:spcPts val="0"/>
              </a:spcBef>
              <a:spcAft>
                <a:spcPts val="0"/>
              </a:spcAft>
              <a:buClr>
                <a:srgbClr val="FFFFFF"/>
              </a:buClr>
              <a:buSzPts val="1800"/>
              <a:buChar char="○"/>
              <a:defRPr>
                <a:solidFill>
                  <a:srgbClr val="FFFFFF"/>
                </a:solidFill>
              </a:defRPr>
            </a:lvl2pPr>
            <a:lvl3pPr marL="1371600" lvl="2" indent="-342900" algn="l">
              <a:lnSpc>
                <a:spcPct val="115000"/>
              </a:lnSpc>
              <a:spcBef>
                <a:spcPts val="0"/>
              </a:spcBef>
              <a:spcAft>
                <a:spcPts val="0"/>
              </a:spcAft>
              <a:buClr>
                <a:srgbClr val="FFFFFF"/>
              </a:buClr>
              <a:buSzPts val="1800"/>
              <a:buChar char="■"/>
              <a:defRPr>
                <a:solidFill>
                  <a:srgbClr val="FFFFFF"/>
                </a:solidFill>
              </a:defRPr>
            </a:lvl3pPr>
            <a:lvl4pPr marL="1828800" lvl="3" indent="-342900" algn="l">
              <a:lnSpc>
                <a:spcPct val="115000"/>
              </a:lnSpc>
              <a:spcBef>
                <a:spcPts val="0"/>
              </a:spcBef>
              <a:spcAft>
                <a:spcPts val="0"/>
              </a:spcAft>
              <a:buClr>
                <a:srgbClr val="FFFFFF"/>
              </a:buClr>
              <a:buSzPts val="1800"/>
              <a:buChar char="●"/>
              <a:defRPr>
                <a:solidFill>
                  <a:srgbClr val="FFFFFF"/>
                </a:solidFill>
              </a:defRPr>
            </a:lvl4pPr>
            <a:lvl5pPr marL="2286000" lvl="4" indent="-342900" algn="l">
              <a:lnSpc>
                <a:spcPct val="115000"/>
              </a:lnSpc>
              <a:spcBef>
                <a:spcPts val="0"/>
              </a:spcBef>
              <a:spcAft>
                <a:spcPts val="0"/>
              </a:spcAft>
              <a:buClr>
                <a:srgbClr val="FFFFFF"/>
              </a:buClr>
              <a:buSzPts val="1800"/>
              <a:buChar char="○"/>
              <a:defRPr>
                <a:solidFill>
                  <a:srgbClr val="FFFFFF"/>
                </a:solidFill>
              </a:defRPr>
            </a:lvl5pPr>
            <a:lvl6pPr marL="2743200" lvl="5" indent="-342900" algn="l">
              <a:lnSpc>
                <a:spcPct val="115000"/>
              </a:lnSpc>
              <a:spcBef>
                <a:spcPts val="0"/>
              </a:spcBef>
              <a:spcAft>
                <a:spcPts val="0"/>
              </a:spcAft>
              <a:buClr>
                <a:srgbClr val="FFFFFF"/>
              </a:buClr>
              <a:buSzPts val="1800"/>
              <a:buChar char="■"/>
              <a:defRPr>
                <a:solidFill>
                  <a:srgbClr val="FFFFFF"/>
                </a:solidFill>
              </a:defRPr>
            </a:lvl6pPr>
            <a:lvl7pPr marL="3200400" lvl="6" indent="-342900" algn="l">
              <a:lnSpc>
                <a:spcPct val="115000"/>
              </a:lnSpc>
              <a:spcBef>
                <a:spcPts val="0"/>
              </a:spcBef>
              <a:spcAft>
                <a:spcPts val="0"/>
              </a:spcAft>
              <a:buClr>
                <a:srgbClr val="FFFFFF"/>
              </a:buClr>
              <a:buSzPts val="1800"/>
              <a:buChar char="●"/>
              <a:defRPr>
                <a:solidFill>
                  <a:srgbClr val="FFFFFF"/>
                </a:solidFill>
              </a:defRPr>
            </a:lvl7pPr>
            <a:lvl8pPr marL="3657600" lvl="7" indent="-342900" algn="l">
              <a:lnSpc>
                <a:spcPct val="115000"/>
              </a:lnSpc>
              <a:spcBef>
                <a:spcPts val="0"/>
              </a:spcBef>
              <a:spcAft>
                <a:spcPts val="0"/>
              </a:spcAft>
              <a:buClr>
                <a:srgbClr val="FFFFFF"/>
              </a:buClr>
              <a:buSzPts val="1800"/>
              <a:buChar char="○"/>
              <a:defRPr>
                <a:solidFill>
                  <a:srgbClr val="FFFFFF"/>
                </a:solidFill>
              </a:defRPr>
            </a:lvl8pPr>
            <a:lvl9pPr marL="4114800" lvl="8" indent="-342900" algn="l">
              <a:lnSpc>
                <a:spcPct val="115000"/>
              </a:lnSpc>
              <a:spcBef>
                <a:spcPts val="0"/>
              </a:spcBef>
              <a:spcAft>
                <a:spcPts val="0"/>
              </a:spcAft>
              <a:buClr>
                <a:srgbClr val="FFFFFF"/>
              </a:buClr>
              <a:buSzPts val="1800"/>
              <a:buChar char="■"/>
              <a:defRPr>
                <a:solidFill>
                  <a:srgbClr val="FFFFFF"/>
                </a:solidFill>
              </a:defRPr>
            </a:lvl9pPr>
          </a:lstStyle>
          <a:p>
            <a:endParaRPr/>
          </a:p>
        </p:txBody>
      </p:sp>
      <p:sp>
        <p:nvSpPr>
          <p:cNvPr id="70" name="Google Shape;70;p9"/>
          <p:cNvSpPr txBox="1"/>
          <p:nvPr/>
        </p:nvSpPr>
        <p:spPr>
          <a:xfrm>
            <a:off x="10026450" y="7084634"/>
            <a:ext cx="641700" cy="578700"/>
          </a:xfrm>
          <a:prstGeom prst="rect">
            <a:avLst/>
          </a:prstGeom>
          <a:noFill/>
          <a:ln>
            <a:noFill/>
          </a:ln>
        </p:spPr>
        <p:txBody>
          <a:bodyPr spcFirstLastPara="1" wrap="square" lIns="104875" tIns="104875" rIns="104875" bIns="1048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0" i="0" u="none" strike="noStrike" cap="none">
                <a:solidFill>
                  <a:srgbClr val="595959"/>
                </a:solidFill>
                <a:latin typeface="Lato"/>
                <a:ea typeface="Lato"/>
                <a:cs typeface="Lato"/>
                <a:sym typeface="Lato"/>
              </a:rPr>
              <a:t>‹#›</a:t>
            </a:fld>
            <a:endParaRPr sz="1100" b="0" i="0" u="none" strike="noStrike" cap="none">
              <a:solidFill>
                <a:srgbClr val="595959"/>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7">
  <p:cSld name="BLANK_7">
    <p:spTree>
      <p:nvGrpSpPr>
        <p:cNvPr id="1" name="Shape 71"/>
        <p:cNvGrpSpPr/>
        <p:nvPr/>
      </p:nvGrpSpPr>
      <p:grpSpPr>
        <a:xfrm>
          <a:off x="0" y="0"/>
          <a:ext cx="0" cy="0"/>
          <a:chOff x="0" y="0"/>
          <a:chExt cx="0" cy="0"/>
        </a:xfrm>
      </p:grpSpPr>
      <p:sp>
        <p:nvSpPr>
          <p:cNvPr id="72" name="Google Shape;72;p10"/>
          <p:cNvSpPr txBox="1">
            <a:spLocks noGrp="1"/>
          </p:cNvSpPr>
          <p:nvPr>
            <p:ph type="sldNum" idx="12"/>
          </p:nvPr>
        </p:nvSpPr>
        <p:spPr>
          <a:xfrm>
            <a:off x="9981523" y="7096559"/>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marR="0" lvl="0" algn="l" rtl="0">
              <a:lnSpc>
                <a:spcPct val="100000"/>
              </a:lnSpc>
              <a:spcBef>
                <a:spcPts val="0"/>
              </a:spcBef>
              <a:spcAft>
                <a:spcPts val="0"/>
              </a:spcAft>
              <a:buClr>
                <a:schemeClr val="dk1"/>
              </a:buClr>
              <a:buSzPts val="3600"/>
              <a:buFont typeface="Caveat"/>
              <a:buNone/>
              <a:defRPr sz="3600" b="1" i="0" u="none" strike="noStrike" cap="none">
                <a:solidFill>
                  <a:schemeClr val="dk1"/>
                </a:solidFill>
                <a:latin typeface="Caveat"/>
                <a:ea typeface="Caveat"/>
                <a:cs typeface="Caveat"/>
                <a:sym typeface="Caveat"/>
              </a:defRPr>
            </a:lvl1pPr>
            <a:lvl2pPr marR="0" lvl="1"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marR="0" lvl="0" indent="-374650" algn="l" rtl="0">
              <a:lnSpc>
                <a:spcPct val="115000"/>
              </a:lnSpc>
              <a:spcBef>
                <a:spcPts val="0"/>
              </a:spcBef>
              <a:spcAft>
                <a:spcPts val="0"/>
              </a:spcAft>
              <a:buClr>
                <a:schemeClr val="dk2"/>
              </a:buClr>
              <a:buSzPts val="2300"/>
              <a:buFont typeface="Lato"/>
              <a:buChar char="●"/>
              <a:defRPr sz="2300" b="0" i="0" u="none" strike="noStrike" cap="none">
                <a:solidFill>
                  <a:schemeClr val="dk2"/>
                </a:solidFill>
                <a:latin typeface="Lato"/>
                <a:ea typeface="Lato"/>
                <a:cs typeface="Lato"/>
                <a:sym typeface="Lato"/>
              </a:defRPr>
            </a:lvl1pPr>
            <a:lvl2pPr marL="914400" marR="0" lvl="1"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2pPr>
            <a:lvl3pPr marL="1371600" marR="0" lvl="2"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3pPr>
            <a:lvl4pPr marL="1828800" marR="0" lvl="3"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4pPr>
            <a:lvl5pPr marL="2286000" marR="0" lvl="4"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5pPr>
            <a:lvl6pPr marL="2743200" marR="0" lvl="5"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6pPr>
            <a:lvl7pPr marL="3200400" marR="0" lvl="6"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7pPr>
            <a:lvl8pPr marL="3657600" marR="0" lvl="7"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8pPr>
            <a:lvl9pPr marL="4114800" marR="0" lvl="8"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9pPr>
          </a:lstStyle>
          <a:p>
            <a:endParaRPr/>
          </a:p>
        </p:txBody>
      </p:sp>
      <p:sp>
        <p:nvSpPr>
          <p:cNvPr id="8" name="Google Shape;8;p1"/>
          <p:cNvSpPr txBox="1"/>
          <p:nvPr/>
        </p:nvSpPr>
        <p:spPr>
          <a:xfrm>
            <a:off x="164250" y="7108475"/>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Lato"/>
                <a:ea typeface="Lato"/>
                <a:cs typeface="Lato"/>
                <a:sym typeface="Lato"/>
              </a:rPr>
              <a:t>© Kapow Primary 202</a:t>
            </a:r>
            <a:r>
              <a:rPr lang="en-GB" sz="1000">
                <a:solidFill>
                  <a:srgbClr val="FFFFFF"/>
                </a:solidFill>
                <a:latin typeface="Lato"/>
                <a:ea typeface="Lato"/>
                <a:cs typeface="Lato"/>
                <a:sym typeface="Lato"/>
              </a:rPr>
              <a:t>4</a:t>
            </a:r>
            <a:endParaRPr sz="1000" b="0" i="0" u="none" strike="noStrike" cap="none">
              <a:solidFill>
                <a:srgbClr val="FFFFFF"/>
              </a:solidFill>
              <a:latin typeface="Lato"/>
              <a:ea typeface="Lato"/>
              <a:cs typeface="Lato"/>
              <a:sym typeface="Lato"/>
            </a:endParaRPr>
          </a:p>
        </p:txBody>
      </p:sp>
      <p:sp>
        <p:nvSpPr>
          <p:cNvPr id="9" name="Google Shape;9;p1"/>
          <p:cNvSpPr txBox="1"/>
          <p:nvPr/>
        </p:nvSpPr>
        <p:spPr>
          <a:xfrm>
            <a:off x="8629200" y="7108475"/>
            <a:ext cx="17988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Lato"/>
                <a:ea typeface="Lato"/>
                <a:cs typeface="Lato"/>
                <a:sym typeface="Lato"/>
              </a:rPr>
              <a:t>www.kapowprimary.com</a:t>
            </a:r>
            <a:endParaRPr sz="1000" b="0" i="0" u="none" strike="noStrike" cap="none">
              <a:solidFill>
                <a:srgbClr val="FFFFFF"/>
              </a:solidFill>
              <a:latin typeface="Lato"/>
              <a:ea typeface="Lato"/>
              <a:cs typeface="Lato"/>
              <a:sym typeface="Lato"/>
            </a:endParaRPr>
          </a:p>
        </p:txBody>
      </p:sp>
      <p:sp>
        <p:nvSpPr>
          <p:cNvPr id="10" name="Google Shape;10;p1"/>
          <p:cNvSpPr txBox="1"/>
          <p:nvPr/>
        </p:nvSpPr>
        <p:spPr>
          <a:xfrm>
            <a:off x="10026450" y="7084634"/>
            <a:ext cx="641700" cy="578700"/>
          </a:xfrm>
          <a:prstGeom prst="rect">
            <a:avLst/>
          </a:prstGeom>
          <a:noFill/>
          <a:ln>
            <a:noFill/>
          </a:ln>
        </p:spPr>
        <p:txBody>
          <a:bodyPr spcFirstLastPara="1" wrap="square" lIns="104875" tIns="104875" rIns="104875" bIns="1048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1" i="0" u="none" strike="noStrike" cap="none">
                <a:solidFill>
                  <a:srgbClr val="FFFFFF"/>
                </a:solidFill>
                <a:latin typeface="Lato"/>
                <a:ea typeface="Lato"/>
                <a:cs typeface="Lato"/>
                <a:sym typeface="Lato"/>
              </a:rPr>
              <a:t>‹#›</a:t>
            </a:fld>
            <a:endParaRPr sz="1100" b="1" i="0" u="none" strike="noStrike" cap="none">
              <a:solidFill>
                <a:srgbClr val="FFFFFF"/>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p:nvPr/>
        </p:nvSpPr>
        <p:spPr>
          <a:xfrm>
            <a:off x="0" y="7124475"/>
            <a:ext cx="10692000" cy="4356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4" name="Google Shape;84;p13"/>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marR="0" lvl="0" algn="l" rtl="0">
              <a:lnSpc>
                <a:spcPct val="100000"/>
              </a:lnSpc>
              <a:spcBef>
                <a:spcPts val="0"/>
              </a:spcBef>
              <a:spcAft>
                <a:spcPts val="0"/>
              </a:spcAft>
              <a:buClr>
                <a:schemeClr val="dk1"/>
              </a:buClr>
              <a:buSzPts val="3600"/>
              <a:buFont typeface="Caveat"/>
              <a:buNone/>
              <a:defRPr sz="3600" b="1" i="0" u="none" strike="noStrike" cap="none">
                <a:solidFill>
                  <a:schemeClr val="dk1"/>
                </a:solidFill>
                <a:latin typeface="Caveat"/>
                <a:ea typeface="Caveat"/>
                <a:cs typeface="Caveat"/>
                <a:sym typeface="Caveat"/>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85" name="Google Shape;85;p13"/>
          <p:cNvSpPr txBox="1">
            <a:spLocks noGrp="1"/>
          </p:cNvSpPr>
          <p:nvPr>
            <p:ph type="body" idx="1"/>
          </p:nvPr>
        </p:nvSpPr>
        <p:spPr>
          <a:xfrm>
            <a:off x="364475" y="1693925"/>
            <a:ext cx="9963000" cy="3982500"/>
          </a:xfrm>
          <a:prstGeom prst="rect">
            <a:avLst/>
          </a:prstGeom>
          <a:noFill/>
          <a:ln>
            <a:noFill/>
          </a:ln>
        </p:spPr>
        <p:txBody>
          <a:bodyPr spcFirstLastPara="1" wrap="square" lIns="116050" tIns="116050" rIns="116050" bIns="116050" anchor="t" anchorCtr="0">
            <a:normAutofit/>
          </a:bodyPr>
          <a:lstStyle>
            <a:lvl1pPr marL="457200" marR="0" lvl="0" indent="-374650" algn="l" rtl="0">
              <a:lnSpc>
                <a:spcPct val="115000"/>
              </a:lnSpc>
              <a:spcBef>
                <a:spcPts val="0"/>
              </a:spcBef>
              <a:spcAft>
                <a:spcPts val="0"/>
              </a:spcAft>
              <a:buClr>
                <a:schemeClr val="dk2"/>
              </a:buClr>
              <a:buSzPts val="2300"/>
              <a:buFont typeface="Lato"/>
              <a:buChar char="●"/>
              <a:defRPr sz="2300" b="0" i="0" u="none" strike="noStrike" cap="none">
                <a:solidFill>
                  <a:schemeClr val="dk2"/>
                </a:solidFill>
                <a:latin typeface="Lato"/>
                <a:ea typeface="Lato"/>
                <a:cs typeface="Lato"/>
                <a:sym typeface="Lato"/>
              </a:defRPr>
            </a:lvl1pPr>
            <a:lvl2pPr marL="914400" marR="0" lvl="1"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2pPr>
            <a:lvl3pPr marL="1371600" marR="0" lvl="2"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3pPr>
            <a:lvl4pPr marL="1828800" marR="0" lvl="3"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4pPr>
            <a:lvl5pPr marL="2286000" marR="0" lvl="4"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5pPr>
            <a:lvl6pPr marL="2743200" marR="0" lvl="5"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6pPr>
            <a:lvl7pPr marL="3200400" marR="0" lvl="6"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7pPr>
            <a:lvl8pPr marL="3657600" marR="0" lvl="7"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8pPr>
            <a:lvl9pPr marL="4114800" marR="0" lvl="8"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9pPr>
          </a:lstStyle>
          <a:p>
            <a:endParaRPr/>
          </a:p>
        </p:txBody>
      </p:sp>
      <p:sp>
        <p:nvSpPr>
          <p:cNvPr id="86" name="Google Shape;86;p13"/>
          <p:cNvSpPr txBox="1"/>
          <p:nvPr/>
        </p:nvSpPr>
        <p:spPr>
          <a:xfrm>
            <a:off x="214100" y="7172916"/>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FFFFFF"/>
                </a:solidFill>
                <a:latin typeface="Lato"/>
                <a:ea typeface="Lato"/>
                <a:cs typeface="Lato"/>
                <a:sym typeface="Lato"/>
              </a:rPr>
              <a:t>© Kapow Primary 202</a:t>
            </a:r>
            <a:r>
              <a:rPr lang="en-GB" sz="1000" b="1">
                <a:solidFill>
                  <a:srgbClr val="FFFFFF"/>
                </a:solidFill>
                <a:latin typeface="Lato"/>
                <a:ea typeface="Lato"/>
                <a:cs typeface="Lato"/>
                <a:sym typeface="Lato"/>
              </a:rPr>
              <a:t>4</a:t>
            </a:r>
            <a:endParaRPr sz="1000" b="1" i="0" u="none" strike="noStrike" cap="none">
              <a:solidFill>
                <a:srgbClr val="FFFFFF"/>
              </a:solidFill>
              <a:latin typeface="Lato"/>
              <a:ea typeface="Lato"/>
              <a:cs typeface="Lato"/>
              <a:sym typeface="Lato"/>
            </a:endParaRPr>
          </a:p>
        </p:txBody>
      </p:sp>
      <p:sp>
        <p:nvSpPr>
          <p:cNvPr id="87" name="Google Shape;87;p13"/>
          <p:cNvSpPr txBox="1"/>
          <p:nvPr/>
        </p:nvSpPr>
        <p:spPr>
          <a:xfrm>
            <a:off x="8306975" y="7172925"/>
            <a:ext cx="20205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1" i="0" u="none" strike="noStrike" cap="none">
                <a:solidFill>
                  <a:srgbClr val="FFFFFF"/>
                </a:solidFill>
                <a:latin typeface="Lato"/>
                <a:ea typeface="Lato"/>
                <a:cs typeface="Lato"/>
                <a:sym typeface="Lato"/>
              </a:rPr>
              <a:t>www.kapowprimary.com</a:t>
            </a:r>
            <a:endParaRPr sz="1000" b="1" i="0" u="none" strike="noStrike" cap="none">
              <a:solidFill>
                <a:srgbClr val="FFFFFF"/>
              </a:solidFill>
              <a:latin typeface="Lato"/>
              <a:ea typeface="Lato"/>
              <a:cs typeface="Lato"/>
              <a:sym typeface="Lato"/>
            </a:endParaRPr>
          </a:p>
        </p:txBody>
      </p:sp>
      <p:sp>
        <p:nvSpPr>
          <p:cNvPr id="88" name="Google Shape;88;p13"/>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apowprimary.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kapowprimary.com/subjects/scienc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kapowprimary.com/subjects/science/science-key-stage-1/year-1/forces-and-space-seasonal-chang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kapowprimary.com/" TargetMode="External"/><Relationship Id="rId5" Type="http://schemas.openxmlformats.org/officeDocument/2006/relationships/hyperlink" Target="https://www.kapowprimary.com/subjects/science/science-key-stage-1/year-1/year-1-sensitive-bodies/" TargetMode="External"/><Relationship Id="rId4" Type="http://schemas.openxmlformats.org/officeDocument/2006/relationships/hyperlink" Target="https://www.kapowprimary.com/subjects/science/science-key-stage-1/year-1/everyday-material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kapowprimary.com/subjects/science/science-key-stage-1/year-2/living-things-habitat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kapowprimary.com/" TargetMode="External"/><Relationship Id="rId5" Type="http://schemas.openxmlformats.org/officeDocument/2006/relationships/hyperlink" Target="https://www.kapowprimary.com/subjects/science/science-key-stage-1/year-2/uses-of-materials/" TargetMode="External"/><Relationship Id="rId4" Type="http://schemas.openxmlformats.org/officeDocument/2006/relationships/hyperlink" Target="https://www.kapowprimary.com/subjects/science/science-key-stage-1/year-2/living-things-microhabita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kapowprimary.com/subjects/science/science-lower-key-stage-2/year-3/movement-and-nutritio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kapowprimary.com/" TargetMode="External"/><Relationship Id="rId5" Type="http://schemas.openxmlformats.org/officeDocument/2006/relationships/hyperlink" Target="https://www.kapowprimary.com/subjects/science/science-lower-key-stage-2/year-3/materials-rocks-and-soil/" TargetMode="External"/><Relationship Id="rId4" Type="http://schemas.openxmlformats.org/officeDocument/2006/relationships/hyperlink" Target="https://www.kapowprimary.com/subjects/science/science-lower-key-stage-2/year-3/forces-and-space-forces-and-magne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kapowprimary.com/subjects/science/science-lower-key-stage-2/year-4/animals-digestion-and-food/"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kapowprimary.com/" TargetMode="External"/><Relationship Id="rId5" Type="http://schemas.openxmlformats.org/officeDocument/2006/relationships/hyperlink" Target="https://www.kapowprimary.com/subjects/science/science-lower-key-stage-2/year-4/materials-states-of-matter/" TargetMode="External"/><Relationship Id="rId4" Type="http://schemas.openxmlformats.org/officeDocument/2006/relationships/hyperlink" Target="https://www.kapowprimary.com/subjects/science/science-lower-key-stage-2/year-4/electricity-and-circui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apowprimary.com/subjects/science/science-upper-key-stage-2/year-5/materials-properties-and-changes-of-material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kapowprimary.com/" TargetMode="External"/><Relationship Id="rId5" Type="http://schemas.openxmlformats.org/officeDocument/2006/relationships/hyperlink" Target="https://www.kapowprimary.com/subjects/science/science-upper-key-stage-2/year-5/forces-and-space-earth-and-space/" TargetMode="External"/><Relationship Id="rId4" Type="http://schemas.openxmlformats.org/officeDocument/2006/relationships/hyperlink" Target="https://www.kapowprimary.com/subjects/science/science-upper-key-stage-2/year-5/chang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apowprimary.com/subjects/science/science-upper-key-stage-2/year-6/living-things-classifying-big-and-smal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kapowprimary.com/" TargetMode="External"/><Relationship Id="rId5" Type="http://schemas.openxmlformats.org/officeDocument/2006/relationships/hyperlink" Target="https://www.kapowprimary.com/subjects/science/science-upper-key-stage-2/year-6/year-6-evolution-and-inheritance/" TargetMode="External"/><Relationship Id="rId4" Type="http://schemas.openxmlformats.org/officeDocument/2006/relationships/hyperlink" Target="https://www.kapowprimary.com/subjects/science/science-upper-key-stage-2/year-6/light-and-ref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p>
            <a:pPr marL="0" lvl="0" indent="0" algn="ctr" rtl="0">
              <a:spcBef>
                <a:spcPts val="0"/>
              </a:spcBef>
              <a:spcAft>
                <a:spcPts val="0"/>
              </a:spcAft>
              <a:buNone/>
            </a:pPr>
            <a:fld id="{00000000-1234-1234-1234-123412341234}" type="slidenum">
              <a:rPr lang="en-GB"/>
              <a:t>1</a:t>
            </a:fld>
            <a:endParaRPr/>
          </a:p>
        </p:txBody>
      </p:sp>
      <p:sp>
        <p:nvSpPr>
          <p:cNvPr id="235" name="Google Shape;235;p36"/>
          <p:cNvSpPr txBox="1"/>
          <p:nvPr/>
        </p:nvSpPr>
        <p:spPr>
          <a:xfrm>
            <a:off x="486300" y="552600"/>
            <a:ext cx="7205400" cy="3126600"/>
          </a:xfrm>
          <a:prstGeom prst="rect">
            <a:avLst/>
          </a:prstGeom>
          <a:noFill/>
          <a:ln>
            <a:noFill/>
          </a:ln>
        </p:spPr>
        <p:txBody>
          <a:bodyPr spcFirstLastPara="1" wrap="square" lIns="116050" tIns="116050" rIns="116050" bIns="116050" anchor="b" anchorCtr="0">
            <a:normAutofit/>
          </a:bodyPr>
          <a:lstStyle/>
          <a:p>
            <a:pPr marL="0" marR="0" lvl="0" indent="0" algn="l" rtl="0">
              <a:lnSpc>
                <a:spcPct val="80000"/>
              </a:lnSpc>
              <a:spcBef>
                <a:spcPts val="0"/>
              </a:spcBef>
              <a:spcAft>
                <a:spcPts val="0"/>
              </a:spcAft>
              <a:buClr>
                <a:srgbClr val="000000"/>
              </a:buClr>
              <a:buSzPts val="6200"/>
              <a:buFont typeface="Arial"/>
              <a:buNone/>
            </a:pPr>
            <a:r>
              <a:rPr lang="en-GB" sz="6600" b="1">
                <a:latin typeface="Caveat"/>
                <a:ea typeface="Caveat"/>
                <a:cs typeface="Caveat"/>
                <a:sym typeface="Caveat"/>
              </a:rPr>
              <a:t>Curriculum overview for parents and carers</a:t>
            </a:r>
            <a:endParaRPr sz="6600" b="1" i="0" u="none" strike="noStrike" cap="none">
              <a:solidFill>
                <a:srgbClr val="000000"/>
              </a:solidFill>
              <a:latin typeface="Caveat"/>
              <a:ea typeface="Caveat"/>
              <a:cs typeface="Caveat"/>
              <a:sym typeface="Caveat"/>
            </a:endParaRPr>
          </a:p>
        </p:txBody>
      </p:sp>
      <p:sp>
        <p:nvSpPr>
          <p:cNvPr id="236" name="Google Shape;236;p36"/>
          <p:cNvSpPr txBox="1"/>
          <p:nvPr/>
        </p:nvSpPr>
        <p:spPr>
          <a:xfrm>
            <a:off x="486300" y="3716988"/>
            <a:ext cx="6422400" cy="861000"/>
          </a:xfrm>
          <a:prstGeom prst="rect">
            <a:avLst/>
          </a:prstGeom>
          <a:noFill/>
          <a:ln>
            <a:noFill/>
          </a:ln>
        </p:spPr>
        <p:txBody>
          <a:bodyPr spcFirstLastPara="1" wrap="square" lIns="116050" tIns="116050" rIns="116050" bIns="116050" anchor="t" anchorCtr="0">
            <a:normAutofit/>
          </a:bodyPr>
          <a:lstStyle/>
          <a:p>
            <a:pPr marL="0" marR="0" lvl="0" indent="0" algn="l" rtl="0">
              <a:lnSpc>
                <a:spcPct val="100000"/>
              </a:lnSpc>
              <a:spcBef>
                <a:spcPts val="0"/>
              </a:spcBef>
              <a:spcAft>
                <a:spcPts val="0"/>
              </a:spcAft>
              <a:buClr>
                <a:srgbClr val="000000"/>
              </a:buClr>
              <a:buSzPts val="3200"/>
              <a:buFont typeface="Arial"/>
              <a:buNone/>
            </a:pPr>
            <a:r>
              <a:rPr lang="en-GB" sz="3600" b="0" i="0" u="none" strike="noStrike" cap="none">
                <a:solidFill>
                  <a:srgbClr val="595959"/>
                </a:solidFill>
                <a:latin typeface="Lato"/>
                <a:ea typeface="Lato"/>
                <a:cs typeface="Lato"/>
                <a:sym typeface="Lato"/>
              </a:rPr>
              <a:t>S</a:t>
            </a:r>
            <a:r>
              <a:rPr lang="en-GB" sz="3600">
                <a:solidFill>
                  <a:srgbClr val="595959"/>
                </a:solidFill>
                <a:latin typeface="Lato"/>
                <a:ea typeface="Lato"/>
                <a:cs typeface="Lato"/>
                <a:sym typeface="Lato"/>
              </a:rPr>
              <a:t>cience</a:t>
            </a:r>
            <a:endParaRPr sz="3600" b="0" i="0" u="none" strike="noStrike" cap="none">
              <a:solidFill>
                <a:srgbClr val="595959"/>
              </a:solidFill>
              <a:latin typeface="Lato"/>
              <a:ea typeface="Lato"/>
              <a:cs typeface="Lato"/>
              <a:sym typeface="Lato"/>
            </a:endParaRPr>
          </a:p>
        </p:txBody>
      </p:sp>
      <p:sp>
        <p:nvSpPr>
          <p:cNvPr id="237" name="Google Shape;237;p36"/>
          <p:cNvSpPr txBox="1"/>
          <p:nvPr/>
        </p:nvSpPr>
        <p:spPr>
          <a:xfrm>
            <a:off x="486300" y="4611175"/>
            <a:ext cx="6422400" cy="861000"/>
          </a:xfrm>
          <a:prstGeom prst="rect">
            <a:avLst/>
          </a:prstGeom>
          <a:noFill/>
          <a:ln>
            <a:noFill/>
          </a:ln>
        </p:spPr>
        <p:txBody>
          <a:bodyPr spcFirstLastPara="1" wrap="square" lIns="116050" tIns="116050" rIns="116050" bIns="116050" anchor="t" anchorCtr="0">
            <a:normAutofit/>
          </a:bodyPr>
          <a:lstStyle/>
          <a:p>
            <a:pPr marL="0" lvl="0" indent="0" algn="l" rtl="0">
              <a:spcBef>
                <a:spcPts val="0"/>
              </a:spcBef>
              <a:spcAft>
                <a:spcPts val="0"/>
              </a:spcAft>
              <a:buClr>
                <a:schemeClr val="dk1"/>
              </a:buClr>
              <a:buSzPts val="1400"/>
              <a:buFont typeface="Arial"/>
              <a:buNone/>
            </a:pPr>
            <a:r>
              <a:rPr lang="en-GB" sz="1800">
                <a:solidFill>
                  <a:schemeClr val="dk2"/>
                </a:solidFill>
                <a:latin typeface="Lato"/>
                <a:ea typeface="Lato"/>
                <a:cs typeface="Lato"/>
                <a:sym typeface="Lato"/>
              </a:rPr>
              <a:t>Summary of key Science learning for Year 1 to Year 6.</a:t>
            </a:r>
            <a:endParaRPr sz="180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800">
              <a:solidFill>
                <a:srgbClr val="595959"/>
              </a:solidFill>
              <a:latin typeface="Lato"/>
              <a:ea typeface="Lato"/>
              <a:cs typeface="Lato"/>
              <a:sym typeface="Lato"/>
            </a:endParaRPr>
          </a:p>
        </p:txBody>
      </p:sp>
      <p:sp>
        <p:nvSpPr>
          <p:cNvPr id="238" name="Google Shape;238;p36">
            <a:hlinkClick r:id="rId3"/>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9" name="Google Shape;239;p36">
            <a:hlinkClick r:id="rId3"/>
          </p:cNvPr>
          <p:cNvSpPr/>
          <p:nvPr/>
        </p:nvSpPr>
        <p:spPr>
          <a:xfrm>
            <a:off x="0" y="0"/>
            <a:ext cx="2362500" cy="2362500"/>
          </a:xfrm>
          <a:prstGeom prst="diagStripe">
            <a:avLst>
              <a:gd name="adj" fmla="val 5000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0" name="Google Shape;240;p36">
            <a:hlinkClick r:id="rId4"/>
          </p:cNvPr>
          <p:cNvSpPr/>
          <p:nvPr/>
        </p:nvSpPr>
        <p:spPr>
          <a:xfrm>
            <a:off x="8813800" y="12700"/>
            <a:ext cx="1524000" cy="288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aphicFrame>
        <p:nvGraphicFramePr>
          <p:cNvPr id="245" name="Google Shape;245;p37"/>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extLst>
                    <a:ext uri="{9D8B030D-6E8A-4147-A177-3AD203B41FA5}">
                      <a16:colId xmlns:a16="http://schemas.microsoft.com/office/drawing/2014/main" val="20000"/>
                    </a:ext>
                  </a:extLst>
                </a:gridCol>
                <a:gridCol w="4006825">
                  <a:extLst>
                    <a:ext uri="{9D8B030D-6E8A-4147-A177-3AD203B41FA5}">
                      <a16:colId xmlns:a16="http://schemas.microsoft.com/office/drawing/2014/main" val="20001"/>
                    </a:ext>
                  </a:extLst>
                </a:gridCol>
                <a:gridCol w="1056275">
                  <a:extLst>
                    <a:ext uri="{9D8B030D-6E8A-4147-A177-3AD203B41FA5}">
                      <a16:colId xmlns:a16="http://schemas.microsoft.com/office/drawing/2014/main" val="20002"/>
                    </a:ext>
                  </a:extLst>
                </a:gridCol>
                <a:gridCol w="4272750">
                  <a:extLst>
                    <a:ext uri="{9D8B030D-6E8A-4147-A177-3AD203B41FA5}">
                      <a16:colId xmlns:a16="http://schemas.microsoft.com/office/drawing/2014/main" val="20003"/>
                    </a:ext>
                  </a:extLst>
                </a:gridCol>
              </a:tblGrid>
              <a:tr h="476500">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FFFFFF"/>
                          </a:solidFill>
                          <a:latin typeface="Lato"/>
                          <a:ea typeface="Lato"/>
                          <a:cs typeface="Lato"/>
                          <a:sym typeface="Lato"/>
                        </a:rPr>
                        <a:t>Year 1</a:t>
                      </a:r>
                      <a:endParaRPr sz="1400" b="1" u="none" strike="noStrike" cap="none">
                        <a:solidFill>
                          <a:srgbClr val="FFFFF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4EB5C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35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Autumn 1</a:t>
                      </a:r>
                      <a:endParaRPr sz="14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u="none" strike="noStrike" cap="none">
                          <a:solidFill>
                            <a:schemeClr val="dk1"/>
                          </a:solidFill>
                          <a:latin typeface="Lato"/>
                          <a:ea typeface="Lato"/>
                          <a:cs typeface="Lato"/>
                          <a:sym typeface="Lato"/>
                        </a:rPr>
                        <a:t>Forces, Earth and space</a:t>
                      </a:r>
                      <a:endParaRPr sz="1000" b="1" u="none"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strike="noStrike" cap="none">
                          <a:solidFill>
                            <a:srgbClr val="009BAF"/>
                          </a:solidFill>
                          <a:latin typeface="Lato"/>
                          <a:ea typeface="Lato"/>
                          <a:cs typeface="Lato"/>
                          <a:sym typeface="Lato"/>
                        </a:rPr>
                        <a:t>Autumn 2</a:t>
                      </a:r>
                      <a:endParaRPr sz="1400" strike="noStrike" cap="none"/>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u="none" strike="noStrike" cap="none">
                          <a:solidFill>
                            <a:schemeClr val="dk1"/>
                          </a:solidFill>
                          <a:latin typeface="Lato"/>
                          <a:ea typeface="Lato"/>
                          <a:cs typeface="Lato"/>
                          <a:sym typeface="Lato"/>
                        </a:rPr>
                        <a:t>Materials</a:t>
                      </a:r>
                      <a:endParaRPr sz="1000" b="1" u="none"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1"/>
                  </a:ext>
                </a:extLst>
              </a:tr>
              <a:tr h="1120950">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100"/>
                        <a:buFont typeface="Arial"/>
                        <a:buNone/>
                      </a:pPr>
                      <a:r>
                        <a:rPr lang="en-GB" sz="1000" b="1" strike="noStrike" cap="none">
                          <a:solidFill>
                            <a:srgbClr val="009BAF"/>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Seasonal changes</a:t>
                      </a:r>
                      <a:r>
                        <a:rPr lang="en-GB" sz="1000" b="1" strike="noStrike" cap="none">
                          <a:solidFill>
                            <a:srgbClr val="009BAF"/>
                          </a:solidFill>
                          <a:latin typeface="Lato"/>
                          <a:ea typeface="Lato"/>
                          <a:cs typeface="Lato"/>
                          <a:sym typeface="Lato"/>
                        </a:rPr>
                        <a:t> </a:t>
                      </a:r>
                      <a:endParaRPr sz="100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Reflecting on their own experiences, children learn about the four seasons and the weather associated with each. </a:t>
                      </a:r>
                      <a:r>
                        <a:rPr lang="en-GB" sz="1000">
                          <a:solidFill>
                            <a:schemeClr val="dk1"/>
                          </a:solidFill>
                          <a:latin typeface="Lato"/>
                          <a:ea typeface="Lato"/>
                          <a:cs typeface="Lato"/>
                          <a:sym typeface="Lato"/>
                        </a:rPr>
                        <a:t>They</a:t>
                      </a:r>
                      <a:r>
                        <a:rPr lang="en-GB" sz="1000" strike="noStrike" cap="none">
                          <a:solidFill>
                            <a:schemeClr val="dk1"/>
                          </a:solidFill>
                          <a:latin typeface="Lato"/>
                          <a:ea typeface="Lato"/>
                          <a:cs typeface="Lato"/>
                          <a:sym typeface="Lato"/>
                        </a:rPr>
                        <a:t> explore how seasonal changes affect trees, daylight hours and our choices about outfits. They plan and carry out their own weather reports, considering the knowledge required for this job.</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100"/>
                        <a:buFont typeface="Arial"/>
                        <a:buNone/>
                      </a:pPr>
                      <a:r>
                        <a:rPr lang="en-GB" sz="1000" b="1" strike="noStrike" cap="none">
                          <a:solidFill>
                            <a:srgbClr val="0A9FAF"/>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Everyday materials</a:t>
                      </a:r>
                      <a:r>
                        <a:rPr lang="en-GB" sz="1000" b="1" strike="noStrike" cap="none">
                          <a:solidFill>
                            <a:srgbClr val="0A9FAF"/>
                          </a:solidFill>
                          <a:latin typeface="Lato"/>
                          <a:ea typeface="Lato"/>
                          <a:cs typeface="Lato"/>
                          <a:sym typeface="Lato"/>
                        </a:rPr>
                        <a:t> </a:t>
                      </a:r>
                      <a:endParaRPr sz="100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Identifying the difference between objects and materials, children explore their surroundings to find examples of each. They </a:t>
                      </a:r>
                      <a:r>
                        <a:rPr lang="en-GB" sz="1000">
                          <a:solidFill>
                            <a:schemeClr val="dk1"/>
                          </a:solidFill>
                          <a:latin typeface="Lato"/>
                          <a:ea typeface="Lato"/>
                          <a:cs typeface="Lato"/>
                          <a:sym typeface="Lato"/>
                        </a:rPr>
                        <a:t>work scientifically by planning tests, making observations and recording data and then use results to answer questions and </a:t>
                      </a:r>
                      <a:r>
                        <a:rPr lang="en-GB" sz="1000" strike="noStrike" cap="none">
                          <a:solidFill>
                            <a:schemeClr val="dk1"/>
                          </a:solidFill>
                          <a:latin typeface="Lato"/>
                          <a:ea typeface="Lato"/>
                          <a:cs typeface="Lato"/>
                          <a:sym typeface="Lato"/>
                        </a:rPr>
                        <a:t>sort and group materials </a:t>
                      </a:r>
                      <a:r>
                        <a:rPr lang="en-GB" sz="1000">
                          <a:solidFill>
                            <a:schemeClr val="dk1"/>
                          </a:solidFill>
                          <a:latin typeface="Lato"/>
                          <a:ea typeface="Lato"/>
                          <a:cs typeface="Lato"/>
                          <a:sym typeface="Lato"/>
                        </a:rPr>
                        <a:t>based on</a:t>
                      </a:r>
                      <a:r>
                        <a:rPr lang="en-GB" sz="1000" strike="noStrike" cap="none">
                          <a:solidFill>
                            <a:schemeClr val="dk1"/>
                          </a:solidFill>
                          <a:latin typeface="Lato"/>
                          <a:ea typeface="Lato"/>
                          <a:cs typeface="Lato"/>
                          <a:sym typeface="Lato"/>
                        </a:rPr>
                        <a:t> their properties.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2"/>
                  </a:ext>
                </a:extLst>
              </a:tr>
              <a:tr h="4035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Spring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strike="noStrike" cap="none">
                          <a:solidFill>
                            <a:schemeClr val="dk1"/>
                          </a:solidFill>
                          <a:latin typeface="Lato"/>
                          <a:ea typeface="Lato"/>
                          <a:cs typeface="Lato"/>
                          <a:sym typeface="Lato"/>
                        </a:rPr>
                        <a:t>Animals, including humans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strike="noStrike" cap="none">
                          <a:solidFill>
                            <a:srgbClr val="009BAF"/>
                          </a:solidFill>
                          <a:latin typeface="Lato"/>
                          <a:ea typeface="Lato"/>
                          <a:cs typeface="Lato"/>
                          <a:sym typeface="Lato"/>
                        </a:rPr>
                        <a:t>Spring 2</a:t>
                      </a:r>
                      <a:endParaRPr sz="1500" b="1"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strike="noStrike" cap="none">
                          <a:solidFill>
                            <a:schemeClr val="dk1"/>
                          </a:solidFill>
                          <a:latin typeface="Lato"/>
                          <a:ea typeface="Lato"/>
                          <a:cs typeface="Lato"/>
                          <a:sym typeface="Lato"/>
                        </a:rPr>
                        <a:t>Animals, including humans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3"/>
                  </a:ext>
                </a:extLst>
              </a:tr>
              <a:tr h="987575">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100"/>
                        <a:buFont typeface="Arial"/>
                        <a:buNone/>
                      </a:pPr>
                      <a:r>
                        <a:rPr lang="en-GB" sz="1000" b="1" strike="noStrike" cap="none">
                          <a:solidFill>
                            <a:srgbClr val="0097A7"/>
                          </a:solidFill>
                          <a:uFill>
                            <a:noFill/>
                          </a:u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Sensitive bodies</a:t>
                      </a:r>
                      <a:r>
                        <a:rPr lang="en-GB" sz="1000" b="1" strike="noStrike" cap="none">
                          <a:solidFill>
                            <a:srgbClr val="0A9FAF"/>
                          </a:solidFill>
                          <a:latin typeface="Lato"/>
                          <a:ea typeface="Lato"/>
                          <a:cs typeface="Lato"/>
                          <a:sym typeface="Lato"/>
                        </a:rPr>
                        <a:t> </a:t>
                      </a:r>
                      <a:endParaRPr sz="100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Familiarising themselves with the basic parts of the human body, children investigate their senses through stimulating experiences that highlight how we interact with the world around us. They</a:t>
                      </a:r>
                      <a:r>
                        <a:rPr lang="en-GB" sz="1000">
                          <a:solidFill>
                            <a:schemeClr val="dk1"/>
                          </a:solidFill>
                          <a:latin typeface="Lato"/>
                          <a:ea typeface="Lato"/>
                          <a:cs typeface="Lato"/>
                          <a:sym typeface="Lato"/>
                        </a:rPr>
                        <a:t> work scientifically, using their senses to make observations, spot patterns and use data to answer questions. </a:t>
                      </a:r>
                      <a:r>
                        <a:rPr lang="en-GB" sz="1000" strike="noStrike" cap="none">
                          <a:solidFill>
                            <a:schemeClr val="dk1"/>
                          </a:solidFill>
                          <a:latin typeface="Lato"/>
                          <a:ea typeface="Lato"/>
                          <a:cs typeface="Lato"/>
                          <a:sym typeface="Lato"/>
                        </a:rPr>
                        <a:t>They develop an understanding of</a:t>
                      </a:r>
                      <a:r>
                        <a:rPr lang="en-GB" sz="1000">
                          <a:solidFill>
                            <a:schemeClr val="dk1"/>
                          </a:solidFill>
                          <a:latin typeface="Lato"/>
                          <a:ea typeface="Lato"/>
                          <a:cs typeface="Lato"/>
                          <a:sym typeface="Lato"/>
                        </a:rPr>
                        <a:t> </a:t>
                      </a:r>
                      <a:r>
                        <a:rPr lang="en-GB" sz="1000" strike="noStrike" cap="none">
                          <a:solidFill>
                            <a:schemeClr val="dk1"/>
                          </a:solidFill>
                          <a:latin typeface="Lato"/>
                          <a:ea typeface="Lato"/>
                          <a:cs typeface="Lato"/>
                          <a:sym typeface="Lato"/>
                        </a:rPr>
                        <a:t>how science can support those who have lost sensory function</a:t>
                      </a:r>
                      <a:r>
                        <a:rPr lang="en-GB" sz="1000">
                          <a:solidFill>
                            <a:schemeClr val="dk1"/>
                          </a:solidFill>
                          <a:latin typeface="Lato"/>
                          <a:ea typeface="Lato"/>
                          <a:cs typeface="Lato"/>
                          <a:sym typeface="Lato"/>
                        </a:rPr>
                        <a:t> and consider how firefighters use their senses at work.</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100"/>
                        <a:buFont typeface="Arial"/>
                        <a:buNone/>
                      </a:pPr>
                      <a:r>
                        <a:rPr lang="en-GB" sz="1000" b="1" strike="noStrike" cap="none">
                          <a:solidFill>
                            <a:srgbClr val="009BAF"/>
                          </a:solidFill>
                          <a:latin typeface="Lato"/>
                          <a:ea typeface="Lato"/>
                          <a:cs typeface="Lato"/>
                          <a:sym typeface="Lato"/>
                        </a:rPr>
                        <a:t>Comparing animals</a:t>
                      </a:r>
                      <a:endParaRPr sz="100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Studying both local and global animals, children </a:t>
                      </a:r>
                      <a:r>
                        <a:rPr lang="en-GB" sz="1000">
                          <a:solidFill>
                            <a:schemeClr val="dk1"/>
                          </a:solidFill>
                          <a:latin typeface="Lato"/>
                          <a:ea typeface="Lato"/>
                          <a:cs typeface="Lato"/>
                          <a:sym typeface="Lato"/>
                        </a:rPr>
                        <a:t>identify</a:t>
                      </a:r>
                      <a:r>
                        <a:rPr lang="en-GB" sz="1000" strike="noStrike" cap="none">
                          <a:solidFill>
                            <a:schemeClr val="dk1"/>
                          </a:solidFill>
                          <a:latin typeface="Lato"/>
                          <a:ea typeface="Lato"/>
                          <a:cs typeface="Lato"/>
                          <a:sym typeface="Lato"/>
                        </a:rPr>
                        <a:t> common characteristics</a:t>
                      </a:r>
                      <a:r>
                        <a:rPr lang="en-GB" sz="1000">
                          <a:solidFill>
                            <a:schemeClr val="dk1"/>
                          </a:solidFill>
                          <a:latin typeface="Lato"/>
                          <a:ea typeface="Lato"/>
                          <a:cs typeface="Lato"/>
                          <a:sym typeface="Lato"/>
                        </a:rPr>
                        <a:t> and physical features and </a:t>
                      </a:r>
                      <a:r>
                        <a:rPr lang="en-GB" sz="1000" strike="noStrike" cap="none">
                          <a:solidFill>
                            <a:schemeClr val="dk1"/>
                          </a:solidFill>
                          <a:latin typeface="Lato"/>
                          <a:ea typeface="Lato"/>
                          <a:cs typeface="Lato"/>
                          <a:sym typeface="Lato"/>
                        </a:rPr>
                        <a:t>use this information to make comparisons and classify animals. </a:t>
                      </a:r>
                      <a:r>
                        <a:rPr lang="en-GB" sz="1000">
                          <a:solidFill>
                            <a:schemeClr val="dk1"/>
                          </a:solidFill>
                          <a:latin typeface="Lato"/>
                          <a:ea typeface="Lato"/>
                          <a:cs typeface="Lato"/>
                          <a:sym typeface="Lato"/>
                        </a:rPr>
                        <a:t>They</a:t>
                      </a:r>
                      <a:r>
                        <a:rPr lang="en-GB" sz="1000" strike="noStrike" cap="none">
                          <a:solidFill>
                            <a:schemeClr val="dk1"/>
                          </a:solidFill>
                          <a:latin typeface="Lato"/>
                          <a:ea typeface="Lato"/>
                          <a:cs typeface="Lato"/>
                          <a:sym typeface="Lato"/>
                        </a:rPr>
                        <a:t> </a:t>
                      </a:r>
                      <a:r>
                        <a:rPr lang="en-GB" sz="1000">
                          <a:solidFill>
                            <a:schemeClr val="dk1"/>
                          </a:solidFill>
                          <a:latin typeface="Lato"/>
                          <a:ea typeface="Lato"/>
                          <a:cs typeface="Lato"/>
                          <a:sym typeface="Lato"/>
                        </a:rPr>
                        <a:t>consider the most effective way to </a:t>
                      </a:r>
                      <a:r>
                        <a:rPr lang="en-GB" sz="1000" strike="noStrike" cap="none">
                          <a:solidFill>
                            <a:schemeClr val="dk1"/>
                          </a:solidFill>
                          <a:latin typeface="Lato"/>
                          <a:ea typeface="Lato"/>
                          <a:cs typeface="Lato"/>
                          <a:sym typeface="Lato"/>
                        </a:rPr>
                        <a:t>collect data </a:t>
                      </a:r>
                      <a:r>
                        <a:rPr lang="en-GB" sz="1000">
                          <a:solidFill>
                            <a:schemeClr val="dk1"/>
                          </a:solidFill>
                          <a:latin typeface="Lato"/>
                          <a:ea typeface="Lato"/>
                          <a:cs typeface="Lato"/>
                          <a:sym typeface="Lato"/>
                        </a:rPr>
                        <a:t>about </a:t>
                      </a:r>
                      <a:r>
                        <a:rPr lang="en-GB" sz="1000" strike="noStrike" cap="none">
                          <a:solidFill>
                            <a:schemeClr val="dk1"/>
                          </a:solidFill>
                          <a:latin typeface="Lato"/>
                          <a:ea typeface="Lato"/>
                          <a:cs typeface="Lato"/>
                          <a:sym typeface="Lato"/>
                        </a:rPr>
                        <a:t>class pet</a:t>
                      </a:r>
                      <a:r>
                        <a:rPr lang="en-GB" sz="1000">
                          <a:solidFill>
                            <a:schemeClr val="dk1"/>
                          </a:solidFill>
                          <a:latin typeface="Lato"/>
                          <a:ea typeface="Lato"/>
                          <a:cs typeface="Lato"/>
                          <a:sym typeface="Lato"/>
                        </a:rPr>
                        <a:t>s and record their findings in  a block chart</a:t>
                      </a:r>
                      <a:r>
                        <a:rPr lang="en-GB" sz="1000" strike="noStrike" cap="none">
                          <a:solidFill>
                            <a:schemeClr val="dk1"/>
                          </a:solidFill>
                          <a:latin typeface="Lato"/>
                          <a:ea typeface="Lato"/>
                          <a:cs typeface="Lato"/>
                          <a:sym typeface="Lato"/>
                        </a:rPr>
                        <a:t>. They develop their understanding of classification by comparing the dietary habits of different animals and </a:t>
                      </a:r>
                      <a:r>
                        <a:rPr lang="en-GB" sz="1000">
                          <a:solidFill>
                            <a:schemeClr val="dk1"/>
                          </a:solidFill>
                          <a:latin typeface="Lato"/>
                          <a:ea typeface="Lato"/>
                          <a:cs typeface="Lato"/>
                          <a:sym typeface="Lato"/>
                        </a:rPr>
                        <a:t>role play as Jane Goodall carrying out research into chimpanzees in the wild.</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4"/>
                  </a:ext>
                </a:extLst>
              </a:tr>
              <a:tr h="4035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Summer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strike="noStrike" cap="none">
                          <a:solidFill>
                            <a:schemeClr val="dk1"/>
                          </a:solidFill>
                          <a:latin typeface="Lato"/>
                          <a:ea typeface="Lato"/>
                          <a:cs typeface="Lato"/>
                          <a:sym typeface="Lato"/>
                        </a:rPr>
                        <a:t>Plants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strike="noStrike" cap="none">
                          <a:solidFill>
                            <a:srgbClr val="0097A7"/>
                          </a:solidFill>
                          <a:latin typeface="Lato"/>
                          <a:ea typeface="Lato"/>
                          <a:cs typeface="Lato"/>
                          <a:sym typeface="Lato"/>
                        </a:rPr>
                        <a:t>Summer 2</a:t>
                      </a:r>
                      <a:endParaRPr sz="1400" b="1" strike="noStrike" cap="none">
                        <a:solidFill>
                          <a:srgbClr val="0097A7"/>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Clr>
                          <a:srgbClr val="000000"/>
                        </a:buClr>
                        <a:buSzPts val="1100"/>
                        <a:buFont typeface="Arial"/>
                        <a:buNone/>
                      </a:pPr>
                      <a:r>
                        <a:rPr lang="en-GB" sz="1100" b="1">
                          <a:latin typeface="Lato"/>
                          <a:ea typeface="Lato"/>
                          <a:cs typeface="Lato"/>
                          <a:sym typeface="Lato"/>
                        </a:rPr>
                        <a:t>Making connections</a:t>
                      </a:r>
                      <a:endParaRPr sz="1100" b="1">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5"/>
                  </a:ext>
                </a:extLst>
              </a:tr>
              <a:tr h="1120950">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100"/>
                        <a:buFont typeface="Arial"/>
                        <a:buNone/>
                      </a:pPr>
                      <a:r>
                        <a:rPr lang="en-GB" sz="1000" b="1" strike="noStrike" cap="none">
                          <a:solidFill>
                            <a:srgbClr val="009BAF"/>
                          </a:solidFill>
                          <a:latin typeface="Lato"/>
                          <a:ea typeface="Lato"/>
                          <a:cs typeface="Lato"/>
                          <a:sym typeface="Lato"/>
                        </a:rPr>
                        <a:t>Introduction to plants</a:t>
                      </a:r>
                      <a:r>
                        <a:rPr lang="en-GB" sz="1000" b="1" strike="noStrike" cap="none">
                          <a:solidFill>
                            <a:schemeClr val="dk1"/>
                          </a:solidFill>
                          <a:latin typeface="Lato"/>
                          <a:ea typeface="Lato"/>
                          <a:cs typeface="Lato"/>
                          <a:sym typeface="Lato"/>
                        </a:rPr>
                        <a:t> </a:t>
                      </a:r>
                      <a:endParaRPr sz="100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Identifying the key features of a plant, children describe important structures and make comparisons between different plants. </a:t>
                      </a:r>
                      <a:r>
                        <a:rPr lang="en-GB" sz="1000">
                          <a:solidFill>
                            <a:schemeClr val="dk1"/>
                          </a:solidFill>
                          <a:latin typeface="Lato"/>
                          <a:ea typeface="Lato"/>
                          <a:cs typeface="Lato"/>
                          <a:sym typeface="Lato"/>
                        </a:rPr>
                        <a:t>They</a:t>
                      </a:r>
                      <a:r>
                        <a:rPr lang="en-GB" sz="1000" strike="noStrike" cap="none">
                          <a:solidFill>
                            <a:schemeClr val="dk1"/>
                          </a:solidFill>
                          <a:latin typeface="Lato"/>
                          <a:ea typeface="Lato"/>
                          <a:cs typeface="Lato"/>
                          <a:sym typeface="Lato"/>
                        </a:rPr>
                        <a:t> use investigative skills to record the growth of a plant over time and begin to reflect on factors that will affect its development. They begin to explore how plants are used by humans and grow their own herb garden.</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lvl="0" indent="0" algn="l" rtl="0">
                        <a:lnSpc>
                          <a:spcPct val="115000"/>
                        </a:lnSpc>
                        <a:spcBef>
                          <a:spcPts val="0"/>
                        </a:spcBef>
                        <a:spcAft>
                          <a:spcPts val="0"/>
                        </a:spcAft>
                        <a:buClr>
                          <a:schemeClr val="dk1"/>
                        </a:buClr>
                        <a:buSzPts val="1100"/>
                        <a:buFont typeface="Arial"/>
                        <a:buNone/>
                      </a:pPr>
                      <a:r>
                        <a:rPr lang="en-GB" sz="1000" b="1">
                          <a:solidFill>
                            <a:srgbClr val="169CAE"/>
                          </a:solidFill>
                          <a:latin typeface="Lato"/>
                          <a:ea typeface="Lato"/>
                          <a:cs typeface="Lato"/>
                          <a:sym typeface="Lato"/>
                        </a:rPr>
                        <a:t>Investigating science through stories </a:t>
                      </a:r>
                      <a:endParaRPr sz="1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Using picture books and hands-on outdoor activities, children broaden their understanding of plants and animals. They gather and record data to find out if taller trees have larger trunks and recap the features of different animal groups. They identify animals by closely observing footprints and construct waterproof animal homes with natural materials. Pupils sort birds according to their diet and seek patterns in their physical characteristics.</a:t>
                      </a:r>
                      <a:endParaRPr sz="1000" b="1">
                        <a:solidFill>
                          <a:srgbClr val="169CAE"/>
                        </a:solidFill>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46" name="Google Shape;246;p37"/>
          <p:cNvSpPr txBox="1">
            <a:spLocks noGrp="1"/>
          </p:cNvSpPr>
          <p:nvPr>
            <p:ph type="subTitle" idx="1"/>
          </p:nvPr>
        </p:nvSpPr>
        <p:spPr>
          <a:xfrm>
            <a:off x="-13050" y="-12650"/>
            <a:ext cx="10692000" cy="515100"/>
          </a:xfrm>
          <a:prstGeom prst="rect">
            <a:avLst/>
          </a:prstGeom>
          <a:noFill/>
          <a:ln>
            <a:noFill/>
          </a:ln>
        </p:spPr>
        <p:txBody>
          <a:bodyPr spcFirstLastPara="1" wrap="square" lIns="116050" tIns="116050" rIns="116050" bIns="116050" anchor="t" anchorCtr="0">
            <a:normAutofit lnSpcReduction="20000"/>
          </a:bodyPr>
          <a:lstStyle/>
          <a:p>
            <a:pPr marL="0" lvl="0" indent="0" algn="ctr" rtl="0">
              <a:lnSpc>
                <a:spcPct val="100000"/>
              </a:lnSpc>
              <a:spcBef>
                <a:spcPts val="0"/>
              </a:spcBef>
              <a:spcAft>
                <a:spcPts val="0"/>
              </a:spcAft>
              <a:buSzPts val="2200"/>
              <a:buNone/>
            </a:pPr>
            <a:r>
              <a:rPr lang="en-GB"/>
              <a:t>Science curriculum overview for parents and carers (</a:t>
            </a:r>
            <a:r>
              <a:rPr lang="en-GB">
                <a:solidFill>
                  <a:srgbClr val="FAEA2A"/>
                </a:solidFill>
              </a:rPr>
              <a:t>Key stage 1</a:t>
            </a:r>
            <a:r>
              <a:rPr lang="en-GB"/>
              <a:t>)</a:t>
            </a:r>
            <a:endParaRPr/>
          </a:p>
        </p:txBody>
      </p:sp>
      <p:sp>
        <p:nvSpPr>
          <p:cNvPr id="247" name="Google Shape;247;p37">
            <a:hlinkClick r:id="rId6"/>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8" name="Google Shape;248;p37">
            <a:hlinkClick r:id="rId6"/>
          </p:cNvPr>
          <p:cNvSpPr/>
          <p:nvPr/>
        </p:nvSpPr>
        <p:spPr>
          <a:xfrm>
            <a:off x="-13050" y="27100"/>
            <a:ext cx="10692000" cy="47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53" name="Google Shape;253;p38"/>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extLst>
                    <a:ext uri="{9D8B030D-6E8A-4147-A177-3AD203B41FA5}">
                      <a16:colId xmlns:a16="http://schemas.microsoft.com/office/drawing/2014/main" val="20000"/>
                    </a:ext>
                  </a:extLst>
                </a:gridCol>
                <a:gridCol w="4006825">
                  <a:extLst>
                    <a:ext uri="{9D8B030D-6E8A-4147-A177-3AD203B41FA5}">
                      <a16:colId xmlns:a16="http://schemas.microsoft.com/office/drawing/2014/main" val="20001"/>
                    </a:ext>
                  </a:extLst>
                </a:gridCol>
                <a:gridCol w="1056275">
                  <a:extLst>
                    <a:ext uri="{9D8B030D-6E8A-4147-A177-3AD203B41FA5}">
                      <a16:colId xmlns:a16="http://schemas.microsoft.com/office/drawing/2014/main" val="20002"/>
                    </a:ext>
                  </a:extLst>
                </a:gridCol>
                <a:gridCol w="4272750">
                  <a:extLst>
                    <a:ext uri="{9D8B030D-6E8A-4147-A177-3AD203B41FA5}">
                      <a16:colId xmlns:a16="http://schemas.microsoft.com/office/drawing/2014/main" val="20003"/>
                    </a:ext>
                  </a:extLst>
                </a:gridCol>
              </a:tblGrid>
              <a:tr h="452875">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FFFFFF"/>
                          </a:solidFill>
                          <a:latin typeface="Lato"/>
                          <a:ea typeface="Lato"/>
                          <a:cs typeface="Lato"/>
                          <a:sym typeface="Lato"/>
                        </a:rPr>
                        <a:t>Year 2</a:t>
                      </a:r>
                      <a:endParaRPr sz="1400" b="1" u="none" strike="noStrike" cap="none">
                        <a:solidFill>
                          <a:srgbClr val="FFFFF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4EB5C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735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Autumn  1</a:t>
                      </a:r>
                      <a:endParaRPr sz="14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solidFill>
                            <a:schemeClr val="dk1"/>
                          </a:solidFill>
                          <a:latin typeface="Lato"/>
                          <a:ea typeface="Lato"/>
                          <a:cs typeface="Lato"/>
                          <a:sym typeface="Lato"/>
                        </a:rPr>
                        <a:t>Living things and their habitats</a:t>
                      </a:r>
                      <a:endParaRPr sz="1000" b="1" u="none"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00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strike="noStrike" cap="none">
                          <a:solidFill>
                            <a:srgbClr val="009BAF"/>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Habitats</a:t>
                      </a:r>
                      <a:r>
                        <a:rPr lang="en-GB" sz="1000" b="1" strike="noStrike" cap="none">
                          <a:latin typeface="Lato"/>
                          <a:ea typeface="Lato"/>
                          <a:cs typeface="Lato"/>
                          <a:sym typeface="Lato"/>
                        </a:rPr>
                        <a:t> </a:t>
                      </a:r>
                      <a:endParaRPr sz="1000" b="1"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1000" strike="noStrike" cap="none">
                          <a:solidFill>
                            <a:schemeClr val="dk1"/>
                          </a:solidFill>
                          <a:latin typeface="Lato"/>
                          <a:ea typeface="Lato"/>
                          <a:cs typeface="Lato"/>
                          <a:sym typeface="Lato"/>
                        </a:rPr>
                        <a:t>Considering the life processes that all living things have in common, pupils classify objects into alive, was once alive or has never been alive. </a:t>
                      </a:r>
                      <a:r>
                        <a:rPr lang="en-GB" sz="1000">
                          <a:solidFill>
                            <a:schemeClr val="dk1"/>
                          </a:solidFill>
                          <a:latin typeface="Lato"/>
                          <a:ea typeface="Lato"/>
                          <a:cs typeface="Lato"/>
                          <a:sym typeface="Lato"/>
                        </a:rPr>
                        <a:t>They</a:t>
                      </a:r>
                      <a:r>
                        <a:rPr lang="en-GB" sz="1000" strike="noStrike" cap="none">
                          <a:solidFill>
                            <a:schemeClr val="dk1"/>
                          </a:solidFill>
                          <a:latin typeface="Lato"/>
                          <a:ea typeface="Lato"/>
                          <a:cs typeface="Lato"/>
                          <a:sym typeface="Lato"/>
                        </a:rPr>
                        <a:t> explore global habitats, naming plants and animals that can be found there and learn how a range of different living things depend on each other for food or shelter. </a:t>
                      </a:r>
                      <a:r>
                        <a:rPr lang="en-GB" sz="1000">
                          <a:solidFill>
                            <a:schemeClr val="dk1"/>
                          </a:solidFill>
                          <a:latin typeface="Lato"/>
                          <a:ea typeface="Lato"/>
                          <a:cs typeface="Lato"/>
                          <a:sym typeface="Lato"/>
                        </a:rPr>
                        <a:t>They then</a:t>
                      </a:r>
                      <a:r>
                        <a:rPr lang="en-GB" sz="1000" strike="noStrike" cap="none">
                          <a:solidFill>
                            <a:schemeClr val="dk1"/>
                          </a:solidFill>
                          <a:latin typeface="Lato"/>
                          <a:ea typeface="Lato"/>
                          <a:cs typeface="Lato"/>
                          <a:sym typeface="Lato"/>
                        </a:rPr>
                        <a:t> explore this further by creating food chains to show the sequence that living things eat each other for energy to grow and stay healthy.</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400" b="1" strike="noStrike" cap="none">
                          <a:solidFill>
                            <a:srgbClr val="009BAF"/>
                          </a:solidFill>
                          <a:latin typeface="Lato"/>
                          <a:ea typeface="Lato"/>
                          <a:cs typeface="Lato"/>
                          <a:sym typeface="Lato"/>
                        </a:rPr>
                        <a:t>Autumn  2</a:t>
                      </a:r>
                      <a:endParaRPr sz="1000" b="1" strike="noStrike" cap="none">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b="1">
                          <a:solidFill>
                            <a:srgbClr val="0A9FAF"/>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Microhabitats</a:t>
                      </a:r>
                      <a:endParaRPr sz="100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Developing their understanding of scientific enquiry, children learn that scientists use a range of skills to answer questions. They discover that microhabitats provide what minibeasts need to survive and carry out a survey to find out where different minibeasts live in the school grounds. They practise asking scientific questions and follow a method to investigate which conditions woodlice prefer. Pupils explore the job role of a botanist by identifying flowering plants.</a:t>
                      </a:r>
                      <a:endParaRPr sz="1000" strike="noStrike" cap="none">
                        <a:solidFill>
                          <a:schemeClr val="dk1"/>
                        </a:solidFill>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2"/>
                  </a:ext>
                </a:extLst>
              </a:tr>
              <a:tr h="39735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Spring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strike="noStrike" cap="none">
                          <a:solidFill>
                            <a:schemeClr val="dk1"/>
                          </a:solidFill>
                          <a:latin typeface="Lato"/>
                          <a:ea typeface="Lato"/>
                          <a:cs typeface="Lato"/>
                          <a:sym typeface="Lato"/>
                        </a:rPr>
                        <a:t>Materials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strike="noStrike" cap="none">
                          <a:solidFill>
                            <a:srgbClr val="009BAF"/>
                          </a:solidFill>
                          <a:latin typeface="Lato"/>
                          <a:ea typeface="Lato"/>
                          <a:cs typeface="Lato"/>
                          <a:sym typeface="Lato"/>
                        </a:rPr>
                        <a:t>Spring 2</a:t>
                      </a:r>
                      <a:endParaRPr sz="1500" b="1"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strike="noStrike" cap="none">
                          <a:solidFill>
                            <a:schemeClr val="dk1"/>
                          </a:solidFill>
                          <a:latin typeface="Lato"/>
                          <a:ea typeface="Lato"/>
                          <a:cs typeface="Lato"/>
                          <a:sym typeface="Lato"/>
                        </a:rPr>
                        <a:t>Animals, including humans</a:t>
                      </a:r>
                      <a:endParaRPr sz="1100" b="1" strike="noStrike" cap="none">
                        <a:solidFill>
                          <a:schemeClr val="dk1"/>
                        </a:solidFill>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3"/>
                  </a:ext>
                </a:extLst>
              </a:tr>
              <a:tr h="1500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b="1" strike="noStrike" cap="none">
                          <a:solidFill>
                            <a:srgbClr val="0A9FAF"/>
                          </a:solidFill>
                          <a:uFill>
                            <a:noFill/>
                          </a:u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Uses of everyday materials</a:t>
                      </a:r>
                      <a:endParaRPr sz="100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Building on their knowledge of everyday materials and their properties, pupils learn that materials are suited to specific purposes and explore how actions such as stretching and bending affect the shape of solid objects. They compare the suitability of materials; gather and record data in tables and block graphs and use their results to answer questions. They also learn about the harmful effects of plastic and explore eco-friendly alternatives.</a:t>
                      </a:r>
                      <a:endParaRPr sz="1000">
                        <a:solidFill>
                          <a:schemeClr val="dk1"/>
                        </a:solidFill>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b="1" strike="noStrike" cap="none">
                          <a:solidFill>
                            <a:srgbClr val="009BAF"/>
                          </a:solidFill>
                          <a:latin typeface="Lato"/>
                          <a:ea typeface="Lato"/>
                          <a:cs typeface="Lato"/>
                          <a:sym typeface="Lato"/>
                        </a:rPr>
                        <a:t>Life cycles and health</a:t>
                      </a:r>
                      <a:endParaRPr sz="100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Studying the life cycles of various animals, children learn what animals need to survive and how they change over time. </a:t>
                      </a:r>
                      <a:r>
                        <a:rPr lang="en-GB" sz="1000">
                          <a:solidFill>
                            <a:schemeClr val="dk1"/>
                          </a:solidFill>
                          <a:latin typeface="Lato"/>
                          <a:ea typeface="Lato"/>
                          <a:cs typeface="Lato"/>
                          <a:sym typeface="Lato"/>
                        </a:rPr>
                        <a:t>They</a:t>
                      </a:r>
                      <a:r>
                        <a:rPr lang="en-GB" sz="1000" strike="noStrike" cap="none">
                          <a:solidFill>
                            <a:schemeClr val="dk1"/>
                          </a:solidFill>
                          <a:latin typeface="Lato"/>
                          <a:ea typeface="Lato"/>
                          <a:cs typeface="Lato"/>
                          <a:sym typeface="Lato"/>
                        </a:rPr>
                        <a:t> collect data that allows them to observe changes in their peers, while also developing their ability to take measurements and record data. They consider the role of expert scientific knowledge in careers that inform people to make healthy choices.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4"/>
                  </a:ext>
                </a:extLst>
              </a:tr>
              <a:tr h="39735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Summer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strike="noStrike" cap="none">
                          <a:solidFill>
                            <a:schemeClr val="dk1"/>
                          </a:solidFill>
                          <a:latin typeface="Lato"/>
                          <a:ea typeface="Lato"/>
                          <a:cs typeface="Lato"/>
                          <a:sym typeface="Lato"/>
                        </a:rPr>
                        <a:t>Plants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strike="noStrike" cap="none">
                          <a:solidFill>
                            <a:srgbClr val="0097A7"/>
                          </a:solidFill>
                          <a:latin typeface="Lato"/>
                          <a:ea typeface="Lato"/>
                          <a:cs typeface="Lato"/>
                          <a:sym typeface="Lato"/>
                        </a:rPr>
                        <a:t>Summer 2</a:t>
                      </a:r>
                      <a:endParaRPr sz="1400" b="1" strike="noStrike" cap="none">
                        <a:solidFill>
                          <a:srgbClr val="0097A7"/>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lvl="0" indent="0" algn="ctr" rtl="0">
                        <a:lnSpc>
                          <a:spcPct val="100000"/>
                        </a:lnSpc>
                        <a:spcBef>
                          <a:spcPts val="0"/>
                        </a:spcBef>
                        <a:spcAft>
                          <a:spcPts val="0"/>
                        </a:spcAft>
                        <a:buClr>
                          <a:srgbClr val="000000"/>
                        </a:buClr>
                        <a:buSzPts val="1100"/>
                        <a:buFont typeface="Arial"/>
                        <a:buNone/>
                      </a:pPr>
                      <a:r>
                        <a:rPr lang="en-GB" sz="1100" b="1">
                          <a:latin typeface="Lato"/>
                          <a:ea typeface="Lato"/>
                          <a:cs typeface="Lato"/>
                          <a:sym typeface="Lato"/>
                        </a:rPr>
                        <a:t>Making connections</a:t>
                      </a:r>
                      <a:endParaRPr sz="1100" b="1">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5"/>
                  </a:ext>
                </a:extLst>
              </a:tr>
              <a:tr h="1500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b="1" strike="noStrike" cap="none">
                          <a:solidFill>
                            <a:srgbClr val="009BAF"/>
                          </a:solidFill>
                          <a:latin typeface="Lato"/>
                          <a:ea typeface="Lato"/>
                          <a:cs typeface="Lato"/>
                          <a:sym typeface="Lato"/>
                        </a:rPr>
                        <a:t>Plant growth</a:t>
                      </a:r>
                      <a:endParaRPr sz="100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Using their prior knowledge of important plant structures, children explain what factors are needed for successful growth and compare how those needs vary across different plants. They grow plants from seeds and bulbs to ascertain the needs for initial development and compare this to the survival needs of plants in later growth phases. Pupils take their own measurements and reflect on historical examples to understand how conclusions can be drawn.</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b="1">
                          <a:solidFill>
                            <a:srgbClr val="169CAE"/>
                          </a:solidFill>
                          <a:latin typeface="Lato"/>
                          <a:ea typeface="Lato"/>
                          <a:cs typeface="Lato"/>
                          <a:sym typeface="Lato"/>
                        </a:rPr>
                        <a:t>Plant-based materials</a:t>
                      </a:r>
                      <a:endParaRPr sz="1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1000">
                          <a:solidFill>
                            <a:srgbClr val="0E101A"/>
                          </a:solidFill>
                          <a:latin typeface="Lato"/>
                          <a:ea typeface="Lato"/>
                          <a:cs typeface="Lato"/>
                          <a:sym typeface="Lato"/>
                        </a:rPr>
                        <a:t>Identifying ways to reduce, reuse and recycle, children draw on their knowledge of properties to invent creative uses for old objects. They discover some natural materials derived from plants and look at the processes involved in making paper. Using their observational skills, they conduct simple tests to choose the most suitable material for homemade plant pots, venturing outdoors to find natural materials to decorate them.</a:t>
                      </a:r>
                      <a:endParaRPr sz="1000" b="1">
                        <a:latin typeface="Lato"/>
                        <a:ea typeface="Lato"/>
                        <a:cs typeface="Lato"/>
                        <a:sym typeface="Lato"/>
                      </a:endParaRPr>
                    </a:p>
                    <a:p>
                      <a:pPr marL="0" lvl="0" indent="0" algn="l" rtl="0">
                        <a:lnSpc>
                          <a:spcPct val="100000"/>
                        </a:lnSpc>
                        <a:spcBef>
                          <a:spcPts val="0"/>
                        </a:spcBef>
                        <a:spcAft>
                          <a:spcPts val="0"/>
                        </a:spcAft>
                        <a:buClr>
                          <a:srgbClr val="000000"/>
                        </a:buClr>
                        <a:buSzPts val="1100"/>
                        <a:buFont typeface="Arial"/>
                        <a:buNone/>
                      </a:pPr>
                      <a:endParaRPr sz="1000">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54" name="Google Shape;254;p38"/>
          <p:cNvSpPr txBox="1">
            <a:spLocks noGrp="1"/>
          </p:cNvSpPr>
          <p:nvPr>
            <p:ph type="subTitle" idx="1"/>
          </p:nvPr>
        </p:nvSpPr>
        <p:spPr>
          <a:xfrm>
            <a:off x="-13050" y="-12650"/>
            <a:ext cx="10692000" cy="515100"/>
          </a:xfrm>
          <a:prstGeom prst="rect">
            <a:avLst/>
          </a:prstGeom>
          <a:noFill/>
          <a:ln>
            <a:noFill/>
          </a:ln>
        </p:spPr>
        <p:txBody>
          <a:bodyPr spcFirstLastPara="1" wrap="square" lIns="116050" tIns="116050" rIns="116050" bIns="116050" anchor="t" anchorCtr="0">
            <a:normAutofit lnSpcReduction="20000"/>
          </a:bodyPr>
          <a:lstStyle/>
          <a:p>
            <a:pPr marL="0" lvl="0" indent="0" algn="ctr" rtl="0">
              <a:lnSpc>
                <a:spcPct val="100000"/>
              </a:lnSpc>
              <a:spcBef>
                <a:spcPts val="0"/>
              </a:spcBef>
              <a:spcAft>
                <a:spcPts val="0"/>
              </a:spcAft>
              <a:buSzPts val="2200"/>
              <a:buNone/>
            </a:pPr>
            <a:r>
              <a:rPr lang="en-GB"/>
              <a:t>Science curriculum overview for parents and carers  (</a:t>
            </a:r>
            <a:r>
              <a:rPr lang="en-GB">
                <a:solidFill>
                  <a:srgbClr val="FAEA2A"/>
                </a:solidFill>
              </a:rPr>
              <a:t>Key stage 1</a:t>
            </a:r>
            <a:r>
              <a:rPr lang="en-GB"/>
              <a:t>)</a:t>
            </a:r>
            <a:endParaRPr/>
          </a:p>
        </p:txBody>
      </p:sp>
      <p:sp>
        <p:nvSpPr>
          <p:cNvPr id="255" name="Google Shape;255;p38">
            <a:hlinkClick r:id="rId6"/>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6" name="Google Shape;256;p38">
            <a:hlinkClick r:id="rId6"/>
          </p:cNvPr>
          <p:cNvSpPr/>
          <p:nvPr/>
        </p:nvSpPr>
        <p:spPr>
          <a:xfrm>
            <a:off x="-13050" y="27100"/>
            <a:ext cx="10692000" cy="47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aphicFrame>
        <p:nvGraphicFramePr>
          <p:cNvPr id="261" name="Google Shape;261;p39"/>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extLst>
                    <a:ext uri="{9D8B030D-6E8A-4147-A177-3AD203B41FA5}">
                      <a16:colId xmlns:a16="http://schemas.microsoft.com/office/drawing/2014/main" val="20000"/>
                    </a:ext>
                  </a:extLst>
                </a:gridCol>
                <a:gridCol w="4006825">
                  <a:extLst>
                    <a:ext uri="{9D8B030D-6E8A-4147-A177-3AD203B41FA5}">
                      <a16:colId xmlns:a16="http://schemas.microsoft.com/office/drawing/2014/main" val="20001"/>
                    </a:ext>
                  </a:extLst>
                </a:gridCol>
                <a:gridCol w="1056275">
                  <a:extLst>
                    <a:ext uri="{9D8B030D-6E8A-4147-A177-3AD203B41FA5}">
                      <a16:colId xmlns:a16="http://schemas.microsoft.com/office/drawing/2014/main" val="20002"/>
                    </a:ext>
                  </a:extLst>
                </a:gridCol>
                <a:gridCol w="4272750">
                  <a:extLst>
                    <a:ext uri="{9D8B030D-6E8A-4147-A177-3AD203B41FA5}">
                      <a16:colId xmlns:a16="http://schemas.microsoft.com/office/drawing/2014/main" val="20003"/>
                    </a:ext>
                  </a:extLst>
                </a:gridCol>
              </a:tblGrid>
              <a:tr h="462625">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FFFFFF"/>
                          </a:solidFill>
                          <a:latin typeface="Lato"/>
                          <a:ea typeface="Lato"/>
                          <a:cs typeface="Lato"/>
                          <a:sym typeface="Lato"/>
                        </a:rPr>
                        <a:t>Year 3</a:t>
                      </a:r>
                      <a:endParaRPr sz="1400" b="1" u="none" strike="noStrike" cap="none">
                        <a:solidFill>
                          <a:srgbClr val="FFFFF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4EB5C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59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Autumn 1</a:t>
                      </a:r>
                      <a:endParaRPr sz="14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u="none" strike="noStrike" cap="none">
                          <a:solidFill>
                            <a:schemeClr val="dk1"/>
                          </a:solidFill>
                          <a:latin typeface="Lato"/>
                          <a:ea typeface="Lato"/>
                          <a:cs typeface="Lato"/>
                          <a:sym typeface="Lato"/>
                        </a:rPr>
                        <a:t>Animals, including humans</a:t>
                      </a:r>
                      <a:endParaRPr sz="1000" b="1" u="none"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strike="noStrike" cap="none">
                          <a:solidFill>
                            <a:srgbClr val="009BAF"/>
                          </a:solidFill>
                          <a:latin typeface="Lato"/>
                          <a:ea typeface="Lato"/>
                          <a:cs typeface="Lato"/>
                          <a:sym typeface="Lato"/>
                        </a:rPr>
                        <a:t>Autumn 2</a:t>
                      </a:r>
                      <a:endParaRPr sz="1400" strike="noStrike" cap="none"/>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u="none" strike="noStrike" cap="none">
                          <a:solidFill>
                            <a:schemeClr val="dk1"/>
                          </a:solidFill>
                          <a:latin typeface="Lato"/>
                          <a:ea typeface="Lato"/>
                          <a:cs typeface="Lato"/>
                          <a:sym typeface="Lato"/>
                        </a:rPr>
                        <a:t>Forces, Earth and space</a:t>
                      </a:r>
                      <a:endParaRPr sz="1000" b="1" u="none"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1"/>
                  </a:ext>
                </a:extLst>
              </a:tr>
              <a:tr h="15328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b="1" strike="noStrike" cap="none">
                          <a:solidFill>
                            <a:srgbClr val="009BAF"/>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Movement and nutrition</a:t>
                      </a:r>
                      <a:endParaRPr sz="100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Studying the human skeleton, children identify key bones and compare them to other animals explaining the role within the body. Pupils explore how changes in muscles result in movement and the implications these discoveries have in the scientific development of prosthetic limbs. They study how energy is used by the body, what constitutes a balanced diet in humans and how research contributes to nutritionist expertise.</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b="1" strike="noStrike" cap="none">
                          <a:solidFill>
                            <a:srgbClr val="0A9FAF"/>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Forces and magnets</a:t>
                      </a:r>
                      <a:endParaRPr sz="100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Investigating the movement of vehicles on different surfaces, children learn about the impact of friction and compare uses and drawbacks. They broaden their experience in writing scientific</a:t>
                      </a:r>
                      <a:r>
                        <a:rPr lang="en-GB" sz="1000">
                          <a:solidFill>
                            <a:schemeClr val="dk1"/>
                          </a:solidFill>
                          <a:latin typeface="Lato"/>
                          <a:ea typeface="Lato"/>
                          <a:cs typeface="Lato"/>
                          <a:sym typeface="Lato"/>
                        </a:rPr>
                        <a:t> methods</a:t>
                      </a:r>
                      <a:r>
                        <a:rPr lang="en-GB" sz="1000" strike="noStrike" cap="none">
                          <a:solidFill>
                            <a:schemeClr val="dk1"/>
                          </a:solidFill>
                          <a:latin typeface="Lato"/>
                          <a:ea typeface="Lato"/>
                          <a:cs typeface="Lato"/>
                          <a:sym typeface="Lato"/>
                        </a:rPr>
                        <a:t> and recording data as they investigate contact and non-contact forces. Pupils explore the properties of different magnets and use this to understand </a:t>
                      </a:r>
                      <a:endParaRPr sz="1000" b="1" strike="noStrike" cap="none">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their uses.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2"/>
                  </a:ext>
                </a:extLst>
              </a:tr>
              <a:tr h="4059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Spring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GB" sz="1100" b="1" strike="noStrike" cap="none">
                          <a:solidFill>
                            <a:schemeClr val="dk1"/>
                          </a:solidFill>
                          <a:latin typeface="Lato"/>
                          <a:ea typeface="Lato"/>
                          <a:cs typeface="Lato"/>
                          <a:sym typeface="Lato"/>
                        </a:rPr>
                        <a:t>Materials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strike="noStrike" cap="none">
                          <a:solidFill>
                            <a:srgbClr val="009BAF"/>
                          </a:solidFill>
                          <a:latin typeface="Lato"/>
                          <a:ea typeface="Lato"/>
                          <a:cs typeface="Lato"/>
                          <a:sym typeface="Lato"/>
                        </a:rPr>
                        <a:t>Spring 2</a:t>
                      </a:r>
                      <a:endParaRPr sz="1500" b="1"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strike="noStrike" cap="none">
                          <a:latin typeface="Lato"/>
                          <a:ea typeface="Lato"/>
                          <a:cs typeface="Lato"/>
                          <a:sym typeface="Lato"/>
                        </a:rPr>
                        <a:t>Energy</a:t>
                      </a:r>
                      <a:endParaRPr sz="11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3"/>
                  </a:ext>
                </a:extLst>
              </a:tr>
              <a:tr h="15328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b="1" strike="noStrike" cap="none">
                          <a:solidFill>
                            <a:srgbClr val="0A9FAF"/>
                          </a:solidFill>
                          <a:uFill>
                            <a:noFill/>
                          </a:u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Rocks and soil</a:t>
                      </a:r>
                      <a:endParaRPr sz="100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Studying rocks and their properties, children learn </a:t>
                      </a:r>
                      <a:r>
                        <a:rPr lang="en-GB" sz="1000">
                          <a:solidFill>
                            <a:schemeClr val="dk1"/>
                          </a:solidFill>
                          <a:latin typeface="Lato"/>
                          <a:ea typeface="Lato"/>
                          <a:cs typeface="Lato"/>
                          <a:sym typeface="Lato"/>
                        </a:rPr>
                        <a:t>how to classify rocks and identify </a:t>
                      </a:r>
                      <a:r>
                        <a:rPr lang="en-GB" sz="1000" strike="noStrike" cap="none">
                          <a:solidFill>
                            <a:schemeClr val="dk1"/>
                          </a:solidFill>
                          <a:latin typeface="Lato"/>
                          <a:ea typeface="Lato"/>
                          <a:cs typeface="Lato"/>
                          <a:sym typeface="Lato"/>
                        </a:rPr>
                        <a:t>how </a:t>
                      </a:r>
                      <a:r>
                        <a:rPr lang="en-GB" sz="1000">
                          <a:solidFill>
                            <a:schemeClr val="dk1"/>
                          </a:solidFill>
                          <a:latin typeface="Lato"/>
                          <a:ea typeface="Lato"/>
                          <a:cs typeface="Lato"/>
                          <a:sym typeface="Lato"/>
                        </a:rPr>
                        <a:t>they</a:t>
                      </a:r>
                      <a:r>
                        <a:rPr lang="en-GB" sz="1000" strike="noStrike" cap="none">
                          <a:solidFill>
                            <a:schemeClr val="dk1"/>
                          </a:solidFill>
                          <a:latin typeface="Lato"/>
                          <a:ea typeface="Lato"/>
                          <a:cs typeface="Lato"/>
                          <a:sym typeface="Lato"/>
                        </a:rPr>
                        <a:t> were formed. </a:t>
                      </a:r>
                      <a:r>
                        <a:rPr lang="en-GB" sz="1000">
                          <a:solidFill>
                            <a:schemeClr val="dk1"/>
                          </a:solidFill>
                          <a:latin typeface="Lato"/>
                          <a:ea typeface="Lato"/>
                          <a:cs typeface="Lato"/>
                          <a:sym typeface="Lato"/>
                        </a:rPr>
                        <a:t>They</a:t>
                      </a:r>
                      <a:r>
                        <a:rPr lang="en-GB" sz="1000" strike="noStrike" cap="none">
                          <a:solidFill>
                            <a:schemeClr val="dk1"/>
                          </a:solidFill>
                          <a:latin typeface="Lato"/>
                          <a:ea typeface="Lato"/>
                          <a:cs typeface="Lato"/>
                          <a:sym typeface="Lato"/>
                        </a:rPr>
                        <a:t> look at the work of paleontologists to learn about </a:t>
                      </a:r>
                      <a:r>
                        <a:rPr lang="en-GB" sz="1000">
                          <a:solidFill>
                            <a:schemeClr val="dk1"/>
                          </a:solidFill>
                          <a:latin typeface="Lato"/>
                          <a:ea typeface="Lato"/>
                          <a:cs typeface="Lato"/>
                          <a:sym typeface="Lato"/>
                        </a:rPr>
                        <a:t>fossil formation </a:t>
                      </a:r>
                      <a:r>
                        <a:rPr lang="en-GB" sz="1000" strike="noStrike" cap="none">
                          <a:solidFill>
                            <a:schemeClr val="dk1"/>
                          </a:solidFill>
                          <a:latin typeface="Lato"/>
                          <a:ea typeface="Lato"/>
                          <a:cs typeface="Lato"/>
                          <a:sym typeface="Lato"/>
                        </a:rPr>
                        <a:t>and use models to </a:t>
                      </a:r>
                      <a:r>
                        <a:rPr lang="en-GB" sz="1000">
                          <a:solidFill>
                            <a:schemeClr val="dk1"/>
                          </a:solidFill>
                          <a:latin typeface="Lato"/>
                          <a:ea typeface="Lato"/>
                          <a:cs typeface="Lato"/>
                          <a:sym typeface="Lato"/>
                        </a:rPr>
                        <a:t>explore how fossils tell us about the past</a:t>
                      </a:r>
                      <a:r>
                        <a:rPr lang="en-GB" sz="1000" strike="noStrike" cap="none">
                          <a:solidFill>
                            <a:schemeClr val="dk1"/>
                          </a:solidFill>
                          <a:latin typeface="Lato"/>
                          <a:ea typeface="Lato"/>
                          <a:cs typeface="Lato"/>
                          <a:sym typeface="Lato"/>
                        </a:rPr>
                        <a:t>. </a:t>
                      </a:r>
                      <a:r>
                        <a:rPr lang="en-GB" sz="1000">
                          <a:solidFill>
                            <a:schemeClr val="dk1"/>
                          </a:solidFill>
                          <a:latin typeface="Lato"/>
                          <a:ea typeface="Lato"/>
                          <a:cs typeface="Lato"/>
                          <a:sym typeface="Lato"/>
                        </a:rPr>
                        <a:t>Pupils </a:t>
                      </a:r>
                      <a:r>
                        <a:rPr lang="en-GB" sz="1000" strike="noStrike" cap="none">
                          <a:solidFill>
                            <a:schemeClr val="dk1"/>
                          </a:solidFill>
                          <a:latin typeface="Lato"/>
                          <a:ea typeface="Lato"/>
                          <a:cs typeface="Lato"/>
                          <a:sym typeface="Lato"/>
                        </a:rPr>
                        <a:t>investigat</a:t>
                      </a:r>
                      <a:r>
                        <a:rPr lang="en-GB" sz="1000">
                          <a:solidFill>
                            <a:schemeClr val="dk1"/>
                          </a:solidFill>
                          <a:latin typeface="Lato"/>
                          <a:ea typeface="Lato"/>
                          <a:cs typeface="Lato"/>
                          <a:sym typeface="Lato"/>
                        </a:rPr>
                        <a:t>e the physical properties of</a:t>
                      </a:r>
                      <a:r>
                        <a:rPr lang="en-GB" sz="1000" strike="noStrike" cap="none">
                          <a:solidFill>
                            <a:schemeClr val="dk1"/>
                          </a:solidFill>
                          <a:latin typeface="Lato"/>
                          <a:ea typeface="Lato"/>
                          <a:cs typeface="Lato"/>
                          <a:sym typeface="Lato"/>
                        </a:rPr>
                        <a:t> rocks and lin</a:t>
                      </a:r>
                      <a:r>
                        <a:rPr lang="en-GB" sz="1000">
                          <a:solidFill>
                            <a:schemeClr val="dk1"/>
                          </a:solidFill>
                          <a:latin typeface="Lato"/>
                          <a:ea typeface="Lato"/>
                          <a:cs typeface="Lato"/>
                          <a:sym typeface="Lato"/>
                        </a:rPr>
                        <a:t>k these to their </a:t>
                      </a:r>
                      <a:r>
                        <a:rPr lang="en-GB" sz="1000" strike="noStrike" cap="none">
                          <a:solidFill>
                            <a:schemeClr val="dk1"/>
                          </a:solidFill>
                          <a:latin typeface="Lato"/>
                          <a:ea typeface="Lato"/>
                          <a:cs typeface="Lato"/>
                          <a:sym typeface="Lato"/>
                        </a:rPr>
                        <a:t>particular uses</a:t>
                      </a:r>
                      <a:r>
                        <a:rPr lang="en-GB" sz="1000">
                          <a:solidFill>
                            <a:schemeClr val="dk1"/>
                          </a:solidFill>
                          <a:latin typeface="Lato"/>
                          <a:ea typeface="Lato"/>
                          <a:cs typeface="Lato"/>
                          <a:sym typeface="Lato"/>
                        </a:rPr>
                        <a:t> and explore soil </a:t>
                      </a:r>
                      <a:r>
                        <a:rPr lang="en-GB" sz="1000" strike="noStrike" cap="none">
                          <a:solidFill>
                            <a:schemeClr val="dk1"/>
                          </a:solidFill>
                          <a:latin typeface="Lato"/>
                          <a:ea typeface="Lato"/>
                          <a:cs typeface="Lato"/>
                          <a:sym typeface="Lato"/>
                        </a:rPr>
                        <a:t>formation, separate </a:t>
                      </a:r>
                      <a:r>
                        <a:rPr lang="en-GB" sz="1000">
                          <a:solidFill>
                            <a:schemeClr val="dk1"/>
                          </a:solidFill>
                          <a:latin typeface="Lato"/>
                          <a:ea typeface="Lato"/>
                          <a:cs typeface="Lato"/>
                          <a:sym typeface="Lato"/>
                        </a:rPr>
                        <a:t>soil using a sedimentation jar </a:t>
                      </a:r>
                      <a:r>
                        <a:rPr lang="en-GB" sz="1000" strike="noStrike" cap="none">
                          <a:solidFill>
                            <a:schemeClr val="dk1"/>
                          </a:solidFill>
                          <a:latin typeface="Lato"/>
                          <a:ea typeface="Lato"/>
                          <a:cs typeface="Lato"/>
                          <a:sym typeface="Lato"/>
                        </a:rPr>
                        <a:t>and </a:t>
                      </a:r>
                      <a:r>
                        <a:rPr lang="en-GB" sz="1000">
                          <a:solidFill>
                            <a:schemeClr val="dk1"/>
                          </a:solidFill>
                          <a:latin typeface="Lato"/>
                          <a:ea typeface="Lato"/>
                          <a:cs typeface="Lato"/>
                          <a:sym typeface="Lato"/>
                        </a:rPr>
                        <a:t>test soil drainage</a:t>
                      </a:r>
                      <a:r>
                        <a:rPr lang="en-GB" sz="1000" strike="noStrike" cap="none">
                          <a:solidFill>
                            <a:schemeClr val="dk1"/>
                          </a:solidFill>
                          <a:latin typeface="Lato"/>
                          <a:ea typeface="Lato"/>
                          <a:cs typeface="Lato"/>
                          <a:sym typeface="Lato"/>
                        </a:rPr>
                        <a:t>.</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b="1" strike="noStrike" cap="none">
                          <a:solidFill>
                            <a:srgbClr val="009BAF"/>
                          </a:solidFill>
                          <a:latin typeface="Lato"/>
                          <a:ea typeface="Lato"/>
                          <a:cs typeface="Lato"/>
                          <a:sym typeface="Lato"/>
                        </a:rPr>
                        <a:t>Light and shadows</a:t>
                      </a:r>
                      <a:endParaRPr sz="100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Identifying examples of </a:t>
                      </a:r>
                      <a:r>
                        <a:rPr lang="en-GB" sz="1000">
                          <a:solidFill>
                            <a:schemeClr val="dk1"/>
                          </a:solidFill>
                          <a:latin typeface="Lato"/>
                          <a:ea typeface="Lato"/>
                          <a:cs typeface="Lato"/>
                          <a:sym typeface="Lato"/>
                        </a:rPr>
                        <a:t>light sources,</a:t>
                      </a:r>
                      <a:r>
                        <a:rPr lang="en-GB" sz="1000" strike="noStrike" cap="none">
                          <a:solidFill>
                            <a:schemeClr val="dk1"/>
                          </a:solidFill>
                          <a:latin typeface="Lato"/>
                          <a:ea typeface="Lato"/>
                          <a:cs typeface="Lato"/>
                          <a:sym typeface="Lato"/>
                        </a:rPr>
                        <a:t> children learn </a:t>
                      </a:r>
                      <a:r>
                        <a:rPr lang="en-GB" sz="1000">
                          <a:solidFill>
                            <a:schemeClr val="dk1"/>
                          </a:solidFill>
                          <a:latin typeface="Lato"/>
                          <a:ea typeface="Lato"/>
                          <a:cs typeface="Lato"/>
                          <a:sym typeface="Lato"/>
                        </a:rPr>
                        <a:t>that</a:t>
                      </a:r>
                      <a:r>
                        <a:rPr lang="en-GB" sz="1000" strike="noStrike" cap="none">
                          <a:solidFill>
                            <a:schemeClr val="dk1"/>
                          </a:solidFill>
                          <a:latin typeface="Lato"/>
                          <a:ea typeface="Lato"/>
                          <a:cs typeface="Lato"/>
                          <a:sym typeface="Lato"/>
                        </a:rPr>
                        <a:t> light </a:t>
                      </a:r>
                      <a:r>
                        <a:rPr lang="en-GB" sz="1000">
                          <a:solidFill>
                            <a:schemeClr val="dk1"/>
                          </a:solidFill>
                          <a:latin typeface="Lato"/>
                          <a:ea typeface="Lato"/>
                          <a:cs typeface="Lato"/>
                          <a:sym typeface="Lato"/>
                        </a:rPr>
                        <a:t>is needed to see and how its absence causes darkness</a:t>
                      </a:r>
                      <a:r>
                        <a:rPr lang="en-GB" sz="1000" strike="noStrike" cap="none">
                          <a:solidFill>
                            <a:schemeClr val="dk1"/>
                          </a:solidFill>
                          <a:latin typeface="Lato"/>
                          <a:ea typeface="Lato"/>
                          <a:cs typeface="Lato"/>
                          <a:sym typeface="Lato"/>
                        </a:rPr>
                        <a:t>. Children investigate reflection and shadow formation, including how different factors change the shadows observed. They explor</a:t>
                      </a:r>
                      <a:r>
                        <a:rPr lang="en-GB" sz="1000">
                          <a:solidFill>
                            <a:schemeClr val="dk1"/>
                          </a:solidFill>
                          <a:latin typeface="Lato"/>
                          <a:ea typeface="Lato"/>
                          <a:cs typeface="Lato"/>
                          <a:sym typeface="Lato"/>
                        </a:rPr>
                        <a:t>e </a:t>
                      </a:r>
                      <a:r>
                        <a:rPr lang="en-GB" sz="1000" strike="noStrike" cap="none">
                          <a:solidFill>
                            <a:schemeClr val="dk1"/>
                          </a:solidFill>
                          <a:latin typeface="Lato"/>
                          <a:ea typeface="Lato"/>
                          <a:cs typeface="Lato"/>
                          <a:sym typeface="Lato"/>
                        </a:rPr>
                        <a:t>how shadows can be used to entertain in the arts and </a:t>
                      </a:r>
                      <a:r>
                        <a:rPr lang="en-GB" sz="1000">
                          <a:solidFill>
                            <a:schemeClr val="dk1"/>
                          </a:solidFill>
                          <a:latin typeface="Lato"/>
                          <a:ea typeface="Lato"/>
                          <a:cs typeface="Lato"/>
                          <a:sym typeface="Lato"/>
                        </a:rPr>
                        <a:t>create shadow puppets to recount how different people work or experiment with light</a:t>
                      </a:r>
                      <a:r>
                        <a:rPr lang="en-GB" sz="1000" strike="noStrike" cap="none">
                          <a:solidFill>
                            <a:schemeClr val="dk1"/>
                          </a:solidFill>
                          <a:latin typeface="Lato"/>
                          <a:ea typeface="Lato"/>
                          <a:cs typeface="Lato"/>
                          <a:sym typeface="Lato"/>
                        </a:rPr>
                        <a:t>.</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4"/>
                  </a:ext>
                </a:extLst>
              </a:tr>
              <a:tr h="4059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Summer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strike="noStrike" cap="none">
                          <a:latin typeface="Lato"/>
                          <a:ea typeface="Lato"/>
                          <a:cs typeface="Lato"/>
                          <a:sym typeface="Lato"/>
                        </a:rPr>
                        <a:t>Plants</a:t>
                      </a:r>
                      <a:endParaRPr sz="11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GB" sz="1400" b="1" strike="noStrike" cap="none">
                          <a:solidFill>
                            <a:srgbClr val="0097A7"/>
                          </a:solidFill>
                          <a:latin typeface="Lato"/>
                          <a:ea typeface="Lato"/>
                          <a:cs typeface="Lato"/>
                          <a:sym typeface="Lato"/>
                        </a:rPr>
                        <a:t>Summer 2</a:t>
                      </a:r>
                      <a:endParaRPr sz="1400" b="1" strike="noStrike" cap="none">
                        <a:solidFill>
                          <a:srgbClr val="0097A7"/>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lvl="0" indent="0" algn="ctr" rtl="0">
                        <a:lnSpc>
                          <a:spcPct val="100000"/>
                        </a:lnSpc>
                        <a:spcBef>
                          <a:spcPts val="0"/>
                        </a:spcBef>
                        <a:spcAft>
                          <a:spcPts val="0"/>
                        </a:spcAft>
                        <a:buClr>
                          <a:srgbClr val="000000"/>
                        </a:buClr>
                        <a:buSzPts val="1100"/>
                        <a:buFont typeface="Arial"/>
                        <a:buNone/>
                      </a:pPr>
                      <a:r>
                        <a:rPr lang="en-GB" sz="1100" b="1">
                          <a:latin typeface="Lato"/>
                          <a:ea typeface="Lato"/>
                          <a:cs typeface="Lato"/>
                          <a:sym typeface="Lato"/>
                        </a:rPr>
                        <a:t>Making connections</a:t>
                      </a:r>
                      <a:endParaRPr sz="1100" b="1">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5"/>
                  </a:ext>
                </a:extLst>
              </a:tr>
              <a:tr h="15328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b="1" strike="noStrike" cap="none">
                          <a:solidFill>
                            <a:srgbClr val="009BAF"/>
                          </a:solidFill>
                          <a:latin typeface="Lato"/>
                          <a:ea typeface="Lato"/>
                          <a:cs typeface="Lato"/>
                          <a:sym typeface="Lato"/>
                        </a:rPr>
                        <a:t>Plant reproduction</a:t>
                      </a:r>
                      <a:endParaRPr sz="100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1000" strike="noStrike" cap="none">
                          <a:solidFill>
                            <a:schemeClr val="dk1"/>
                          </a:solidFill>
                          <a:latin typeface="Lato"/>
                          <a:ea typeface="Lato"/>
                          <a:cs typeface="Lato"/>
                          <a:sym typeface="Lato"/>
                        </a:rPr>
                        <a:t>Building on their prior knowledge of plant structures, children describe the functions of named parts and use evidence to explain their significance in plant development. </a:t>
                      </a:r>
                      <a:r>
                        <a:rPr lang="en-GB" sz="1000">
                          <a:solidFill>
                            <a:schemeClr val="dk1"/>
                          </a:solidFill>
                          <a:latin typeface="Lato"/>
                          <a:ea typeface="Lato"/>
                          <a:cs typeface="Lato"/>
                          <a:sym typeface="Lato"/>
                        </a:rPr>
                        <a:t>They</a:t>
                      </a:r>
                      <a:r>
                        <a:rPr lang="en-GB" sz="1000" strike="noStrike" cap="none">
                          <a:solidFill>
                            <a:schemeClr val="dk1"/>
                          </a:solidFill>
                          <a:latin typeface="Lato"/>
                          <a:ea typeface="Lato"/>
                          <a:cs typeface="Lato"/>
                          <a:sym typeface="Lato"/>
                        </a:rPr>
                        <a:t> investigate further factors that may affect the growth of plants and compete with their peers to disperse seeds in a variety of ways. They explore how seeds vary and define the type of plant they are studying, as well as looking at how seed shapes have inspired modern technologies.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b="1">
                          <a:solidFill>
                            <a:srgbClr val="169CAE"/>
                          </a:solidFill>
                          <a:latin typeface="Lato"/>
                          <a:ea typeface="Lato"/>
                          <a:cs typeface="Lato"/>
                          <a:sym typeface="Lato"/>
                        </a:rPr>
                        <a:t>Does hand span affect grip strength?</a:t>
                      </a:r>
                      <a:endParaRPr sz="10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Experimenting, analysing data and drawing conclusions allows children to explore the relationship between hand span and grip strength. They test different gloves to improve grip strength and applying their newfound knowledge to design friction gloves, fostering scientific inquiry and problem-solving skills.</a:t>
                      </a:r>
                      <a:endParaRPr sz="1000" b="1">
                        <a:latin typeface="Lato"/>
                        <a:ea typeface="Lato"/>
                        <a:cs typeface="Lato"/>
                        <a:sym typeface="Lato"/>
                      </a:endParaRPr>
                    </a:p>
                    <a:p>
                      <a:pPr marL="0" lvl="0" indent="0" algn="l" rtl="0">
                        <a:lnSpc>
                          <a:spcPct val="100000"/>
                        </a:lnSpc>
                        <a:spcBef>
                          <a:spcPts val="0"/>
                        </a:spcBef>
                        <a:spcAft>
                          <a:spcPts val="0"/>
                        </a:spcAft>
                        <a:buClr>
                          <a:srgbClr val="000000"/>
                        </a:buClr>
                        <a:buSzPts val="1100"/>
                        <a:buFont typeface="Arial"/>
                        <a:buNone/>
                      </a:pPr>
                      <a:endParaRPr sz="1000">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62" name="Google Shape;262;p39"/>
          <p:cNvSpPr txBox="1">
            <a:spLocks noGrp="1"/>
          </p:cNvSpPr>
          <p:nvPr>
            <p:ph type="subTitle" idx="1"/>
          </p:nvPr>
        </p:nvSpPr>
        <p:spPr>
          <a:xfrm>
            <a:off x="-13050" y="-12650"/>
            <a:ext cx="10692000" cy="515100"/>
          </a:xfrm>
          <a:prstGeom prst="rect">
            <a:avLst/>
          </a:prstGeom>
          <a:noFill/>
          <a:ln>
            <a:noFill/>
          </a:ln>
        </p:spPr>
        <p:txBody>
          <a:bodyPr spcFirstLastPara="1" wrap="square" lIns="116050" tIns="116050" rIns="116050" bIns="116050" anchor="t" anchorCtr="0">
            <a:normAutofit lnSpcReduction="20000"/>
          </a:bodyPr>
          <a:lstStyle/>
          <a:p>
            <a:pPr marL="0" lvl="0" indent="0" algn="ctr" rtl="0">
              <a:lnSpc>
                <a:spcPct val="100000"/>
              </a:lnSpc>
              <a:spcBef>
                <a:spcPts val="0"/>
              </a:spcBef>
              <a:spcAft>
                <a:spcPts val="0"/>
              </a:spcAft>
              <a:buSzPts val="2200"/>
              <a:buNone/>
            </a:pPr>
            <a:r>
              <a:rPr lang="en-GB"/>
              <a:t>Science curriculum overview for parents and carers (</a:t>
            </a:r>
            <a:r>
              <a:rPr lang="en-GB">
                <a:solidFill>
                  <a:srgbClr val="FAEA2A"/>
                </a:solidFill>
              </a:rPr>
              <a:t>Key stage 2</a:t>
            </a:r>
            <a:r>
              <a:rPr lang="en-GB"/>
              <a:t>)</a:t>
            </a:r>
            <a:endParaRPr/>
          </a:p>
        </p:txBody>
      </p:sp>
      <p:sp>
        <p:nvSpPr>
          <p:cNvPr id="263" name="Google Shape;263;p39">
            <a:hlinkClick r:id="rId6"/>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64" name="Google Shape;264;p39">
            <a:hlinkClick r:id="rId6"/>
          </p:cNvPr>
          <p:cNvSpPr/>
          <p:nvPr/>
        </p:nvSpPr>
        <p:spPr>
          <a:xfrm>
            <a:off x="-13050" y="27100"/>
            <a:ext cx="10692000" cy="47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aphicFrame>
        <p:nvGraphicFramePr>
          <p:cNvPr id="269" name="Google Shape;269;p40"/>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extLst>
                    <a:ext uri="{9D8B030D-6E8A-4147-A177-3AD203B41FA5}">
                      <a16:colId xmlns:a16="http://schemas.microsoft.com/office/drawing/2014/main" val="20000"/>
                    </a:ext>
                  </a:extLst>
                </a:gridCol>
                <a:gridCol w="4006825">
                  <a:extLst>
                    <a:ext uri="{9D8B030D-6E8A-4147-A177-3AD203B41FA5}">
                      <a16:colId xmlns:a16="http://schemas.microsoft.com/office/drawing/2014/main" val="20001"/>
                    </a:ext>
                  </a:extLst>
                </a:gridCol>
                <a:gridCol w="1056275">
                  <a:extLst>
                    <a:ext uri="{9D8B030D-6E8A-4147-A177-3AD203B41FA5}">
                      <a16:colId xmlns:a16="http://schemas.microsoft.com/office/drawing/2014/main" val="20002"/>
                    </a:ext>
                  </a:extLst>
                </a:gridCol>
                <a:gridCol w="4272750">
                  <a:extLst>
                    <a:ext uri="{9D8B030D-6E8A-4147-A177-3AD203B41FA5}">
                      <a16:colId xmlns:a16="http://schemas.microsoft.com/office/drawing/2014/main" val="20003"/>
                    </a:ext>
                  </a:extLst>
                </a:gridCol>
              </a:tblGrid>
              <a:tr h="476500">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FFFFFF"/>
                          </a:solidFill>
                          <a:latin typeface="Lato"/>
                          <a:ea typeface="Lato"/>
                          <a:cs typeface="Lato"/>
                          <a:sym typeface="Lato"/>
                        </a:rPr>
                        <a:t>Year 4</a:t>
                      </a:r>
                      <a:endParaRPr sz="1400" b="1" u="none" strike="noStrike" cap="none">
                        <a:solidFill>
                          <a:srgbClr val="FFFFF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4EB5C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35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Autumn 1</a:t>
                      </a:r>
                      <a:endParaRPr sz="14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GB" sz="1100" b="1" u="none" strike="noStrike" cap="none">
                          <a:latin typeface="Lato"/>
                          <a:ea typeface="Lato"/>
                          <a:cs typeface="Lato"/>
                          <a:sym typeface="Lato"/>
                        </a:rPr>
                        <a:t>Animals, including humans</a:t>
                      </a:r>
                      <a:endParaRPr sz="1100" b="1" u="none"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strike="noStrike" cap="none">
                          <a:solidFill>
                            <a:srgbClr val="009BAF"/>
                          </a:solidFill>
                          <a:latin typeface="Lato"/>
                          <a:ea typeface="Lato"/>
                          <a:cs typeface="Lato"/>
                          <a:sym typeface="Lato"/>
                        </a:rPr>
                        <a:t>Autumn 2</a:t>
                      </a:r>
                      <a:endParaRPr sz="1400" strike="noStrike" cap="none"/>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GB" sz="1100" b="1" u="none" strike="noStrike" cap="none">
                          <a:latin typeface="Lato"/>
                          <a:ea typeface="Lato"/>
                          <a:cs typeface="Lato"/>
                          <a:sym typeface="Lato"/>
                        </a:rPr>
                        <a:t>Energy</a:t>
                      </a:r>
                      <a:endParaRPr sz="1100" b="1" u="none"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1"/>
                  </a:ext>
                </a:extLst>
              </a:tr>
              <a:tr h="1120950">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100"/>
                        <a:buFont typeface="Arial"/>
                        <a:buNone/>
                      </a:pPr>
                      <a:r>
                        <a:rPr lang="en-GB" sz="1000" b="1" strike="noStrike" cap="none">
                          <a:solidFill>
                            <a:srgbClr val="009BAF"/>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Digestion and food</a:t>
                      </a:r>
                      <a:r>
                        <a:rPr lang="en-GB" sz="1000" b="1" strike="noStrike" cap="none">
                          <a:solidFill>
                            <a:schemeClr val="hlink"/>
                          </a:solidFill>
                          <a:uFill>
                            <a:noFill/>
                          </a:uFill>
                          <a:latin typeface="Lato"/>
                          <a:ea typeface="Lato"/>
                          <a:cs typeface="Lato"/>
                          <a:sym typeface="Lato"/>
                          <a:hlinkClick r:id="rId3"/>
                        </a:rPr>
                        <a:t> </a:t>
                      </a:r>
                      <a:endParaRPr sz="100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Using models, children describe the function of key organs in the digestive system. </a:t>
                      </a:r>
                      <a:r>
                        <a:rPr lang="en-GB" sz="950">
                          <a:solidFill>
                            <a:schemeClr val="dk1"/>
                          </a:solidFill>
                          <a:latin typeface="Lato"/>
                          <a:ea typeface="Lato"/>
                          <a:cs typeface="Lato"/>
                          <a:sym typeface="Lato"/>
                        </a:rPr>
                        <a:t>They</a:t>
                      </a:r>
                      <a:r>
                        <a:rPr lang="en-GB" sz="950" strike="noStrike" cap="none">
                          <a:solidFill>
                            <a:schemeClr val="dk1"/>
                          </a:solidFill>
                          <a:latin typeface="Lato"/>
                          <a:ea typeface="Lato"/>
                          <a:cs typeface="Lato"/>
                          <a:sym typeface="Lato"/>
                        </a:rPr>
                        <a:t> identify the types of human teeth to create their own model and investigate factors that impact our dental health. They compare human teeth to other animals’ and consider this in the light of prior knowledge about predators, prey and food chains. Children take on the role of a naturalist investigating animal faeces for clues about diet, digestion and dentition.</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100"/>
                        <a:buFont typeface="Arial"/>
                        <a:buNone/>
                      </a:pPr>
                      <a:r>
                        <a:rPr lang="en-GB" sz="1000" b="1" strike="noStrike" cap="none">
                          <a:solidFill>
                            <a:srgbClr val="0A9FAF"/>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Electricity and circuits</a:t>
                      </a:r>
                      <a:endParaRPr sz="100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Exploring appliances that use electricity, children learn how to work with electricity safely and build circuits. </a:t>
                      </a:r>
                      <a:r>
                        <a:rPr lang="en-GB" sz="950">
                          <a:solidFill>
                            <a:schemeClr val="dk1"/>
                          </a:solidFill>
                          <a:latin typeface="Lato"/>
                          <a:ea typeface="Lato"/>
                          <a:cs typeface="Lato"/>
                          <a:sym typeface="Lato"/>
                        </a:rPr>
                        <a:t>They</a:t>
                      </a:r>
                      <a:r>
                        <a:rPr lang="en-GB" sz="950" strike="noStrike" cap="none">
                          <a:solidFill>
                            <a:schemeClr val="dk1"/>
                          </a:solidFill>
                          <a:latin typeface="Lato"/>
                          <a:ea typeface="Lato"/>
                          <a:cs typeface="Lato"/>
                          <a:sym typeface="Lato"/>
                        </a:rPr>
                        <a:t> investigate electrical conductors and insulators and explore the relationship between the number of </a:t>
                      </a:r>
                      <a:r>
                        <a:rPr lang="en-GB" sz="950">
                          <a:solidFill>
                            <a:schemeClr val="dk1"/>
                          </a:solidFill>
                          <a:latin typeface="Lato"/>
                          <a:ea typeface="Lato"/>
                          <a:cs typeface="Lato"/>
                          <a:sym typeface="Lato"/>
                        </a:rPr>
                        <a:t>bulbs</a:t>
                      </a:r>
                      <a:r>
                        <a:rPr lang="en-GB" sz="950" strike="noStrike" cap="none">
                          <a:solidFill>
                            <a:schemeClr val="dk1"/>
                          </a:solidFill>
                          <a:latin typeface="Lato"/>
                          <a:ea typeface="Lato"/>
                          <a:cs typeface="Lato"/>
                          <a:sym typeface="Lato"/>
                        </a:rPr>
                        <a:t> and bulb brightness. Real scenarios and historical discoveries inform children about scientific progression and </a:t>
                      </a:r>
                      <a:r>
                        <a:rPr lang="en-GB" sz="950">
                          <a:solidFill>
                            <a:schemeClr val="dk1"/>
                          </a:solidFill>
                          <a:latin typeface="Lato"/>
                          <a:ea typeface="Lato"/>
                          <a:cs typeface="Lato"/>
                          <a:sym typeface="Lato"/>
                        </a:rPr>
                        <a:t>home safety.</a:t>
                      </a:r>
                      <a:endParaRPr sz="95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2"/>
                  </a:ext>
                </a:extLst>
              </a:tr>
              <a:tr h="4035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Spring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GB" sz="1100" b="1" strike="noStrike" cap="none">
                          <a:latin typeface="Lato"/>
                          <a:ea typeface="Lato"/>
                          <a:cs typeface="Lato"/>
                          <a:sym typeface="Lato"/>
                        </a:rPr>
                        <a:t>Materials</a:t>
                      </a:r>
                      <a:endParaRPr sz="11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strike="noStrike" cap="none">
                          <a:solidFill>
                            <a:srgbClr val="009BAF"/>
                          </a:solidFill>
                          <a:latin typeface="Lato"/>
                          <a:ea typeface="Lato"/>
                          <a:cs typeface="Lato"/>
                          <a:sym typeface="Lato"/>
                        </a:rPr>
                        <a:t>Spring 2</a:t>
                      </a:r>
                      <a:endParaRPr sz="1500" b="1"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GB" sz="1100" b="1" strike="noStrike" cap="none">
                          <a:latin typeface="Lato"/>
                          <a:ea typeface="Lato"/>
                          <a:cs typeface="Lato"/>
                          <a:sym typeface="Lato"/>
                        </a:rPr>
                        <a:t>Energy</a:t>
                      </a:r>
                      <a:endParaRPr sz="11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3"/>
                  </a:ext>
                </a:extLst>
              </a:tr>
              <a:tr h="987575">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100"/>
                        <a:buFont typeface="Arial"/>
                        <a:buNone/>
                      </a:pPr>
                      <a:r>
                        <a:rPr lang="en-GB" sz="1000" b="1" strike="noStrike" cap="none">
                          <a:solidFill>
                            <a:srgbClr val="0A9FAF"/>
                          </a:solidFill>
                          <a:uFill>
                            <a:noFill/>
                          </a:u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States of matter</a:t>
                      </a:r>
                      <a:endParaRPr sz="100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Investigating the properties of solids, liquids and gases, children learn about the different states of matter. They explore changes of state using relatable examples and use this to explain changes to water through the water cycle. Pupils investigate the relationship between temperature and rate of evaporation while broadening their experience of working scientifically.</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15000"/>
                        </a:lnSpc>
                        <a:spcBef>
                          <a:spcPts val="0"/>
                        </a:spcBef>
                        <a:spcAft>
                          <a:spcPts val="0"/>
                        </a:spcAft>
                        <a:buClr>
                          <a:schemeClr val="dk1"/>
                        </a:buClr>
                        <a:buSzPts val="1100"/>
                        <a:buFont typeface="Arial"/>
                        <a:buNone/>
                      </a:pPr>
                      <a:r>
                        <a:rPr lang="en-GB" sz="1000" b="1" strike="noStrike" cap="none">
                          <a:solidFill>
                            <a:srgbClr val="009BAF"/>
                          </a:solidFill>
                          <a:latin typeface="Lato"/>
                          <a:ea typeface="Lato"/>
                          <a:cs typeface="Lato"/>
                          <a:sym typeface="Lato"/>
                        </a:rPr>
                        <a:t>Sound and vibrations</a:t>
                      </a:r>
                      <a:endParaRPr sz="1000" b="1"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Exploring different ways of producing sounds, children learn about the relationship between vibrations and what they hear. They use examples of </a:t>
                      </a:r>
                      <a:r>
                        <a:rPr lang="en-GB" sz="950">
                          <a:solidFill>
                            <a:schemeClr val="dk1"/>
                          </a:solidFill>
                          <a:latin typeface="Lato"/>
                          <a:ea typeface="Lato"/>
                          <a:cs typeface="Lato"/>
                          <a:sym typeface="Lato"/>
                        </a:rPr>
                        <a:t>dolphins and whales </a:t>
                      </a:r>
                      <a:r>
                        <a:rPr lang="en-GB" sz="950" strike="noStrike" cap="none">
                          <a:solidFill>
                            <a:schemeClr val="dk1"/>
                          </a:solidFill>
                          <a:latin typeface="Lato"/>
                          <a:ea typeface="Lato"/>
                          <a:cs typeface="Lato"/>
                          <a:sym typeface="Lato"/>
                        </a:rPr>
                        <a:t>to develop their understanding of how sound travels between objects and investigate the role of insulation to protect our ears. Pupils explore how pitch and volume can be altered and make their own musical instruments to demonstrate these principles.</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4"/>
                  </a:ext>
                </a:extLst>
              </a:tr>
              <a:tr h="4035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Summer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GB" sz="1100" b="1">
                          <a:latin typeface="Lato"/>
                          <a:ea typeface="Lato"/>
                          <a:cs typeface="Lato"/>
                          <a:sym typeface="Lato"/>
                        </a:rPr>
                        <a:t>Living things and their habitats</a:t>
                      </a:r>
                      <a:endParaRPr sz="1100" b="1">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strike="noStrike" cap="none">
                          <a:solidFill>
                            <a:srgbClr val="0097A7"/>
                          </a:solidFill>
                          <a:latin typeface="Lato"/>
                          <a:ea typeface="Lato"/>
                          <a:cs typeface="Lato"/>
                          <a:sym typeface="Lato"/>
                        </a:rPr>
                        <a:t>Summer 2</a:t>
                      </a:r>
                      <a:endParaRPr sz="1400" b="1" strike="noStrike" cap="none">
                        <a:solidFill>
                          <a:srgbClr val="0097A7"/>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Clr>
                          <a:srgbClr val="000000"/>
                        </a:buClr>
                        <a:buSzPts val="1100"/>
                        <a:buFont typeface="Arial"/>
                        <a:buNone/>
                      </a:pPr>
                      <a:r>
                        <a:rPr lang="en-GB" sz="1100" b="1">
                          <a:latin typeface="Lato"/>
                          <a:ea typeface="Lato"/>
                          <a:cs typeface="Lato"/>
                          <a:sym typeface="Lato"/>
                        </a:rPr>
                        <a:t>Making connections</a:t>
                      </a:r>
                      <a:endParaRPr sz="1100" b="1">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5"/>
                  </a:ext>
                </a:extLst>
              </a:tr>
              <a:tr h="1120950">
                <a:tc vMerge="1">
                  <a:txBody>
                    <a:bodyPr/>
                    <a:lstStyle/>
                    <a:p>
                      <a:endParaRPr lang="en-US"/>
                    </a:p>
                  </a:txBody>
                  <a:tcPr/>
                </a:tc>
                <a:tc>
                  <a:txBody>
                    <a:bodyPr/>
                    <a:lstStyle/>
                    <a:p>
                      <a:pPr marL="0" lvl="0" indent="0" algn="l" rtl="0">
                        <a:lnSpc>
                          <a:spcPct val="115000"/>
                        </a:lnSpc>
                        <a:spcBef>
                          <a:spcPts val="0"/>
                        </a:spcBef>
                        <a:spcAft>
                          <a:spcPts val="0"/>
                        </a:spcAft>
                        <a:buClr>
                          <a:schemeClr val="dk1"/>
                        </a:buClr>
                        <a:buSzPts val="1100"/>
                        <a:buFont typeface="Arial"/>
                        <a:buNone/>
                      </a:pPr>
                      <a:r>
                        <a:rPr lang="en-GB" sz="1000" b="1">
                          <a:solidFill>
                            <a:srgbClr val="009BAF"/>
                          </a:solidFill>
                          <a:latin typeface="Lato"/>
                          <a:ea typeface="Lato"/>
                          <a:cs typeface="Lato"/>
                          <a:sym typeface="Lato"/>
                        </a:rPr>
                        <a:t>Classification and changing habitats</a:t>
                      </a:r>
                      <a:endParaRPr sz="10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Identifying different ways living things can be grouped, children make classification keys to explore which grouping methods are most effective. Pupils study ways that habitats may change over time and understand that humans can have both positive and negative effects on their surroundings. They play the role of naturalists and review the impact of conservation programmes.</a:t>
                      </a:r>
                      <a:endParaRPr sz="950"/>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lvl="0" indent="0" algn="l" rtl="0">
                        <a:lnSpc>
                          <a:spcPct val="115000"/>
                        </a:lnSpc>
                        <a:spcBef>
                          <a:spcPts val="0"/>
                        </a:spcBef>
                        <a:spcAft>
                          <a:spcPts val="0"/>
                        </a:spcAft>
                        <a:buClr>
                          <a:schemeClr val="dk1"/>
                        </a:buClr>
                        <a:buSzPts val="1100"/>
                        <a:buFont typeface="Arial"/>
                        <a:buNone/>
                      </a:pPr>
                      <a:r>
                        <a:rPr lang="en-GB" sz="1000" b="1">
                          <a:solidFill>
                            <a:srgbClr val="009BAF"/>
                          </a:solidFill>
                          <a:latin typeface="Lato"/>
                          <a:ea typeface="Lato"/>
                          <a:cs typeface="Lato"/>
                          <a:sym typeface="Lato"/>
                        </a:rPr>
                        <a:t>How does the flow of liquids compare?</a:t>
                      </a:r>
                      <a:endParaRPr sz="10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Revising the states of matter, children consider methods for measuring how liquids flow differently from each other. They plan and execute an enquiry, considering different ways of representing data to support a conclusion. Revisiting the digestive system, they explore how the flow of different liquids should be considered when producing different medicines.</a:t>
                      </a:r>
                      <a:endParaRPr sz="950" b="1">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70" name="Google Shape;270;p40"/>
          <p:cNvSpPr txBox="1">
            <a:spLocks noGrp="1"/>
          </p:cNvSpPr>
          <p:nvPr>
            <p:ph type="subTitle" idx="1"/>
          </p:nvPr>
        </p:nvSpPr>
        <p:spPr>
          <a:xfrm>
            <a:off x="-13050" y="-12650"/>
            <a:ext cx="10692000" cy="515100"/>
          </a:xfrm>
          <a:prstGeom prst="rect">
            <a:avLst/>
          </a:prstGeom>
          <a:noFill/>
          <a:ln>
            <a:noFill/>
          </a:ln>
        </p:spPr>
        <p:txBody>
          <a:bodyPr spcFirstLastPara="1" wrap="square" lIns="116050" tIns="116050" rIns="116050" bIns="116050" anchor="t" anchorCtr="0">
            <a:normAutofit lnSpcReduction="20000"/>
          </a:bodyPr>
          <a:lstStyle/>
          <a:p>
            <a:pPr marL="0" lvl="0" indent="0" algn="ctr" rtl="0">
              <a:lnSpc>
                <a:spcPct val="100000"/>
              </a:lnSpc>
              <a:spcBef>
                <a:spcPts val="0"/>
              </a:spcBef>
              <a:spcAft>
                <a:spcPts val="0"/>
              </a:spcAft>
              <a:buSzPts val="2200"/>
              <a:buNone/>
            </a:pPr>
            <a:r>
              <a:rPr lang="en-GB"/>
              <a:t>Science curriculum overview for parents and carers (</a:t>
            </a:r>
            <a:r>
              <a:rPr lang="en-GB">
                <a:solidFill>
                  <a:srgbClr val="FAEA2A"/>
                </a:solidFill>
              </a:rPr>
              <a:t>Key stage 2</a:t>
            </a:r>
            <a:r>
              <a:rPr lang="en-GB"/>
              <a:t>)</a:t>
            </a:r>
            <a:endParaRPr/>
          </a:p>
        </p:txBody>
      </p:sp>
      <p:sp>
        <p:nvSpPr>
          <p:cNvPr id="271" name="Google Shape;271;p40">
            <a:hlinkClick r:id="rId6"/>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2" name="Google Shape;272;p40">
            <a:hlinkClick r:id="rId6"/>
          </p:cNvPr>
          <p:cNvSpPr/>
          <p:nvPr/>
        </p:nvSpPr>
        <p:spPr>
          <a:xfrm>
            <a:off x="-13050" y="27100"/>
            <a:ext cx="10692000" cy="47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aphicFrame>
        <p:nvGraphicFramePr>
          <p:cNvPr id="277" name="Google Shape;277;p41"/>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extLst>
                    <a:ext uri="{9D8B030D-6E8A-4147-A177-3AD203B41FA5}">
                      <a16:colId xmlns:a16="http://schemas.microsoft.com/office/drawing/2014/main" val="20000"/>
                    </a:ext>
                  </a:extLst>
                </a:gridCol>
                <a:gridCol w="3568075">
                  <a:extLst>
                    <a:ext uri="{9D8B030D-6E8A-4147-A177-3AD203B41FA5}">
                      <a16:colId xmlns:a16="http://schemas.microsoft.com/office/drawing/2014/main" val="20001"/>
                    </a:ext>
                  </a:extLst>
                </a:gridCol>
                <a:gridCol w="1086175">
                  <a:extLst>
                    <a:ext uri="{9D8B030D-6E8A-4147-A177-3AD203B41FA5}">
                      <a16:colId xmlns:a16="http://schemas.microsoft.com/office/drawing/2014/main" val="20002"/>
                    </a:ext>
                  </a:extLst>
                </a:gridCol>
                <a:gridCol w="4681600">
                  <a:extLst>
                    <a:ext uri="{9D8B030D-6E8A-4147-A177-3AD203B41FA5}">
                      <a16:colId xmlns:a16="http://schemas.microsoft.com/office/drawing/2014/main" val="20003"/>
                    </a:ext>
                  </a:extLst>
                </a:gridCol>
              </a:tblGrid>
              <a:tr h="492075">
                <a:tc rowSpan="2">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FFFFFF"/>
                          </a:solidFill>
                          <a:latin typeface="Lato"/>
                          <a:ea typeface="Lato"/>
                          <a:cs typeface="Lato"/>
                          <a:sym typeface="Lato"/>
                        </a:rPr>
                        <a:t>Year 5</a:t>
                      </a:r>
                      <a:endParaRPr sz="1400" b="1" u="none" strike="noStrike" cap="none">
                        <a:solidFill>
                          <a:srgbClr val="FFFFF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4EB5C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1750">
                <a:tc vMerge="1">
                  <a:txBody>
                    <a:bodyPr/>
                    <a:lstStyle/>
                    <a:p>
                      <a:endParaRPr lang="en-US"/>
                    </a:p>
                  </a:txBody>
                  <a:tcPr/>
                </a:tc>
                <a:tc gridSpan="3">
                  <a:txBody>
                    <a:bodyPr/>
                    <a:lstStyle/>
                    <a:p>
                      <a:pPr marL="0" lvl="0" indent="0" algn="ctr" rtl="0">
                        <a:lnSpc>
                          <a:spcPct val="115000"/>
                        </a:lnSpc>
                        <a:spcBef>
                          <a:spcPts val="0"/>
                        </a:spcBef>
                        <a:spcAft>
                          <a:spcPts val="0"/>
                        </a:spcAft>
                        <a:buNone/>
                      </a:pPr>
                      <a:r>
                        <a:rPr lang="en-GB" sz="1000" b="1">
                          <a:latin typeface="Lato"/>
                          <a:ea typeface="Lato"/>
                          <a:cs typeface="Lato"/>
                          <a:sym typeface="Lato"/>
                        </a:rPr>
                        <a:t>Materials</a:t>
                      </a:r>
                      <a:endParaRPr sz="1000" b="1">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56450">
                <a:tc>
                  <a:txBody>
                    <a:bodyPr/>
                    <a:lstStyle/>
                    <a:p>
                      <a:pPr marL="0" lvl="0" indent="0" algn="ctr" rtl="0">
                        <a:lnSpc>
                          <a:spcPct val="115000"/>
                        </a:lnSpc>
                        <a:spcBef>
                          <a:spcPts val="0"/>
                        </a:spcBef>
                        <a:spcAft>
                          <a:spcPts val="0"/>
                        </a:spcAft>
                        <a:buClr>
                          <a:schemeClr val="dk1"/>
                        </a:buClr>
                        <a:buSzPts val="1400"/>
                        <a:buFont typeface="Arial"/>
                        <a:buNone/>
                      </a:pPr>
                      <a:r>
                        <a:rPr lang="en-GB" b="1">
                          <a:solidFill>
                            <a:srgbClr val="009BAF"/>
                          </a:solidFill>
                          <a:latin typeface="Lato"/>
                          <a:ea typeface="Lato"/>
                          <a:cs typeface="Lato"/>
                          <a:sym typeface="Lato"/>
                        </a:rPr>
                        <a:t>Autumn 1</a:t>
                      </a:r>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950" b="1">
                          <a:solidFill>
                            <a:srgbClr val="009BAF"/>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Mixtures and separation</a:t>
                      </a:r>
                      <a:endParaRPr sz="95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r>
                        <a:rPr lang="en-GB" sz="950">
                          <a:solidFill>
                            <a:schemeClr val="dk1"/>
                          </a:solidFill>
                          <a:latin typeface="Lato"/>
                          <a:ea typeface="Lato"/>
                          <a:cs typeface="Lato"/>
                          <a:sym typeface="Lato"/>
                        </a:rPr>
                        <a:t>Pupils explore different types of mixtures and the different methods that can be used to separate them. They dissolve a range of substances, identify different solutions and investigate how temperature affects the time taken to dissolve. They design and create a water filter, sieve soil and evaporate solutions. </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a:txBody>
                    <a:bodyPr/>
                    <a:lstStyle/>
                    <a:p>
                      <a:pPr marL="0" lvl="0" indent="0" algn="ctr" rtl="0">
                        <a:lnSpc>
                          <a:spcPct val="100000"/>
                        </a:lnSpc>
                        <a:spcBef>
                          <a:spcPts val="0"/>
                        </a:spcBef>
                        <a:spcAft>
                          <a:spcPts val="0"/>
                        </a:spcAft>
                        <a:buClr>
                          <a:schemeClr val="dk1"/>
                        </a:buClr>
                        <a:buSzPts val="1400"/>
                        <a:buFont typeface="Arial"/>
                        <a:buNone/>
                      </a:pPr>
                      <a:r>
                        <a:rPr lang="en-GB" b="1">
                          <a:solidFill>
                            <a:srgbClr val="009BAF"/>
                          </a:solidFill>
                          <a:latin typeface="Lato"/>
                          <a:ea typeface="Lato"/>
                          <a:cs typeface="Lato"/>
                          <a:sym typeface="Lato"/>
                        </a:rPr>
                        <a:t>Autumn 2</a:t>
                      </a:r>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000"/>
                        <a:buFont typeface="Arial"/>
                        <a:buNone/>
                      </a:pPr>
                      <a:r>
                        <a:rPr lang="en-GB" sz="950" b="1">
                          <a:solidFill>
                            <a:srgbClr val="0A9FAF"/>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Properties and changes</a:t>
                      </a:r>
                      <a:endParaRPr sz="950" b="1">
                        <a:solidFill>
                          <a:schemeClr val="dk1"/>
                        </a:solidFill>
                        <a:latin typeface="Lato"/>
                        <a:ea typeface="Lato"/>
                        <a:cs typeface="Lato"/>
                        <a:sym typeface="Lato"/>
                      </a:endParaRPr>
                    </a:p>
                    <a:p>
                      <a:pPr marL="0" lvl="0" indent="0" algn="l" rtl="0">
                        <a:lnSpc>
                          <a:spcPct val="100000"/>
                        </a:lnSpc>
                        <a:spcBef>
                          <a:spcPts val="0"/>
                        </a:spcBef>
                        <a:spcAft>
                          <a:spcPts val="0"/>
                        </a:spcAft>
                        <a:buClr>
                          <a:schemeClr val="dk1"/>
                        </a:buClr>
                        <a:buSzPts val="1000"/>
                        <a:buFont typeface="Arial"/>
                        <a:buNone/>
                      </a:pPr>
                      <a:r>
                        <a:rPr lang="en-GB" sz="950">
                          <a:solidFill>
                            <a:schemeClr val="dk1"/>
                          </a:solidFill>
                          <a:highlight>
                            <a:schemeClr val="lt1"/>
                          </a:highlight>
                          <a:latin typeface="Lato"/>
                          <a:ea typeface="Lato"/>
                          <a:cs typeface="Lato"/>
                          <a:sym typeface="Lato"/>
                        </a:rPr>
                        <a:t>Broadening their experience of the properties of materials, children investigate hardness, transparency and conductivity and consider how these properties influence the uses of materials. They explore reversible changes, including dissolving and changes of state. Children compare these to irreversible changes, including rusting, burning and mixing vinegar and bicarbonate of soda. </a:t>
                      </a:r>
                      <a:endParaRPr sz="950" b="1">
                        <a:solidFill>
                          <a:schemeClr val="dk1"/>
                        </a:solidFill>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2"/>
                  </a:ext>
                </a:extLst>
              </a:tr>
              <a:tr h="4016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Spring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b="1" strike="noStrike" cap="none">
                          <a:latin typeface="Lato"/>
                          <a:ea typeface="Lato"/>
                          <a:cs typeface="Lato"/>
                          <a:sym typeface="Lato"/>
                        </a:rPr>
                        <a:t>Forces, Earth and space</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GB" b="1" strike="noStrike" cap="none">
                          <a:solidFill>
                            <a:srgbClr val="009BAF"/>
                          </a:solidFill>
                          <a:latin typeface="Lato"/>
                          <a:ea typeface="Lato"/>
                          <a:cs typeface="Lato"/>
                          <a:sym typeface="Lato"/>
                        </a:rPr>
                        <a:t>Spring 2</a:t>
                      </a:r>
                      <a:endParaRPr b="1"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b="1" strike="noStrike" cap="none">
                          <a:latin typeface="Lato"/>
                          <a:ea typeface="Lato"/>
                          <a:cs typeface="Lato"/>
                          <a:sym typeface="Lato"/>
                        </a:rPr>
                        <a:t>Living things and their habitats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3"/>
                  </a:ext>
                </a:extLst>
              </a:tr>
              <a:tr h="12158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950" b="1" strike="noStrike" cap="none">
                          <a:solidFill>
                            <a:srgbClr val="0A9FAF"/>
                          </a:solidFill>
                          <a:uFill>
                            <a:noFill/>
                          </a:u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Earth and space</a:t>
                      </a:r>
                      <a:endParaRPr sz="95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Exploring some of the key celestial bodies in our </a:t>
                      </a:r>
                      <a:r>
                        <a:rPr lang="en-GB" sz="950">
                          <a:solidFill>
                            <a:schemeClr val="dk1"/>
                          </a:solidFill>
                          <a:latin typeface="Lato"/>
                          <a:ea typeface="Lato"/>
                          <a:cs typeface="Lato"/>
                          <a:sym typeface="Lato"/>
                        </a:rPr>
                        <a:t>S</a:t>
                      </a:r>
                      <a:r>
                        <a:rPr lang="en-GB" sz="950" strike="noStrike" cap="none">
                          <a:solidFill>
                            <a:schemeClr val="dk1"/>
                          </a:solidFill>
                          <a:latin typeface="Lato"/>
                          <a:ea typeface="Lato"/>
                          <a:cs typeface="Lato"/>
                          <a:sym typeface="Lato"/>
                        </a:rPr>
                        <a:t>olar </a:t>
                      </a:r>
                      <a:r>
                        <a:rPr lang="en-GB" sz="950">
                          <a:solidFill>
                            <a:schemeClr val="dk1"/>
                          </a:solidFill>
                          <a:latin typeface="Lato"/>
                          <a:ea typeface="Lato"/>
                          <a:cs typeface="Lato"/>
                          <a:sym typeface="Lato"/>
                        </a:rPr>
                        <a:t>S</a:t>
                      </a:r>
                      <a:r>
                        <a:rPr lang="en-GB" sz="950" strike="noStrike" cap="none">
                          <a:solidFill>
                            <a:schemeClr val="dk1"/>
                          </a:solidFill>
                          <a:latin typeface="Lato"/>
                          <a:ea typeface="Lato"/>
                          <a:cs typeface="Lato"/>
                          <a:sym typeface="Lato"/>
                        </a:rPr>
                        <a:t>ystem, children learn the</a:t>
                      </a:r>
                      <a:r>
                        <a:rPr lang="en-GB" sz="950">
                          <a:solidFill>
                            <a:schemeClr val="dk1"/>
                          </a:solidFill>
                          <a:latin typeface="Lato"/>
                          <a:ea typeface="Lato"/>
                          <a:cs typeface="Lato"/>
                          <a:sym typeface="Lato"/>
                        </a:rPr>
                        <a:t>ir </a:t>
                      </a:r>
                      <a:r>
                        <a:rPr lang="en-GB" sz="950" strike="noStrike" cap="none">
                          <a:solidFill>
                            <a:schemeClr val="dk1"/>
                          </a:solidFill>
                          <a:latin typeface="Lato"/>
                          <a:ea typeface="Lato"/>
                          <a:cs typeface="Lato"/>
                          <a:sym typeface="Lato"/>
                        </a:rPr>
                        <a:t>names and compare their movements. </a:t>
                      </a:r>
                      <a:r>
                        <a:rPr lang="en-GB" sz="950">
                          <a:solidFill>
                            <a:schemeClr val="dk1"/>
                          </a:solidFill>
                          <a:latin typeface="Lato"/>
                          <a:ea typeface="Lato"/>
                          <a:cs typeface="Lato"/>
                          <a:sym typeface="Lato"/>
                        </a:rPr>
                        <a:t>They</a:t>
                      </a:r>
                      <a:r>
                        <a:rPr lang="en-GB" sz="950" strike="noStrike" cap="none">
                          <a:solidFill>
                            <a:schemeClr val="dk1"/>
                          </a:solidFill>
                          <a:latin typeface="Lato"/>
                          <a:ea typeface="Lato"/>
                          <a:cs typeface="Lato"/>
                          <a:sym typeface="Lato"/>
                        </a:rPr>
                        <a:t> discover the relationship between the Earth’s rotation and day</a:t>
                      </a:r>
                      <a:r>
                        <a:rPr lang="en-GB" sz="950">
                          <a:solidFill>
                            <a:schemeClr val="dk1"/>
                          </a:solidFill>
                          <a:latin typeface="Lato"/>
                          <a:ea typeface="Lato"/>
                          <a:cs typeface="Lato"/>
                          <a:sym typeface="Lato"/>
                        </a:rPr>
                        <a:t>light</a:t>
                      </a:r>
                      <a:r>
                        <a:rPr lang="en-GB" sz="950" strike="noStrike" cap="none">
                          <a:solidFill>
                            <a:schemeClr val="dk1"/>
                          </a:solidFill>
                          <a:latin typeface="Lato"/>
                          <a:ea typeface="Lato"/>
                          <a:cs typeface="Lato"/>
                          <a:sym typeface="Lato"/>
                        </a:rPr>
                        <a:t>, making models to represent their knowledge. They make sundials and consider how and why </a:t>
                      </a:r>
                      <a:r>
                        <a:rPr lang="en-GB" sz="950">
                          <a:solidFill>
                            <a:schemeClr val="dk1"/>
                          </a:solidFill>
                          <a:latin typeface="Lato"/>
                          <a:ea typeface="Lato"/>
                          <a:cs typeface="Lato"/>
                          <a:sym typeface="Lato"/>
                        </a:rPr>
                        <a:t>humans’ </a:t>
                      </a:r>
                      <a:r>
                        <a:rPr lang="en-GB" sz="950" strike="noStrike" cap="none">
                          <a:solidFill>
                            <a:schemeClr val="dk1"/>
                          </a:solidFill>
                          <a:latin typeface="Lato"/>
                          <a:ea typeface="Lato"/>
                          <a:cs typeface="Lato"/>
                          <a:sym typeface="Lato"/>
                        </a:rPr>
                        <a:t>ideas about the universe have changed over time.</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950" b="1" strike="noStrike" cap="none">
                          <a:solidFill>
                            <a:srgbClr val="009BAF"/>
                          </a:solidFill>
                          <a:latin typeface="Lato"/>
                          <a:ea typeface="Lato"/>
                          <a:cs typeface="Lato"/>
                          <a:sym typeface="Lato"/>
                        </a:rPr>
                        <a:t>Life cycles and reproduction</a:t>
                      </a:r>
                      <a:endParaRPr sz="95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Studying different animals’ life cycles, children learn about the significance of reproduction for a species’ survival. Pupils compare asexual and sexual reproduction in plants and </a:t>
                      </a:r>
                      <a:r>
                        <a:rPr lang="en-GB" sz="950">
                          <a:solidFill>
                            <a:schemeClr val="dk1"/>
                          </a:solidFill>
                          <a:latin typeface="Lato"/>
                          <a:ea typeface="Lato"/>
                          <a:cs typeface="Lato"/>
                          <a:sym typeface="Lato"/>
                        </a:rPr>
                        <a:t>grow cuttings to measure and plot root growth over time</a:t>
                      </a:r>
                      <a:r>
                        <a:rPr lang="en-GB" sz="950" strike="noStrike" cap="none">
                          <a:solidFill>
                            <a:schemeClr val="dk1"/>
                          </a:solidFill>
                          <a:latin typeface="Lato"/>
                          <a:ea typeface="Lato"/>
                          <a:cs typeface="Lato"/>
                          <a:sym typeface="Lato"/>
                        </a:rPr>
                        <a:t>. Children compare the life cycles of mammals</a:t>
                      </a:r>
                      <a:r>
                        <a:rPr lang="en-GB" sz="950">
                          <a:solidFill>
                            <a:schemeClr val="dk1"/>
                          </a:solidFill>
                          <a:latin typeface="Lato"/>
                          <a:ea typeface="Lato"/>
                          <a:cs typeface="Lato"/>
                          <a:sym typeface="Lato"/>
                        </a:rPr>
                        <a:t>, </a:t>
                      </a:r>
                      <a:r>
                        <a:rPr lang="en-GB" sz="950" strike="noStrike" cap="none">
                          <a:solidFill>
                            <a:schemeClr val="dk1"/>
                          </a:solidFill>
                          <a:latin typeface="Lato"/>
                          <a:ea typeface="Lato"/>
                          <a:cs typeface="Lato"/>
                          <a:sym typeface="Lato"/>
                        </a:rPr>
                        <a:t>birds</a:t>
                      </a:r>
                      <a:r>
                        <a:rPr lang="en-GB" sz="950">
                          <a:solidFill>
                            <a:schemeClr val="dk1"/>
                          </a:solidFill>
                          <a:latin typeface="Lato"/>
                          <a:ea typeface="Lato"/>
                          <a:cs typeface="Lato"/>
                          <a:sym typeface="Lato"/>
                        </a:rPr>
                        <a:t>, amphibians</a:t>
                      </a:r>
                      <a:r>
                        <a:rPr lang="en-GB" sz="950" strike="noStrike" cap="none">
                          <a:solidFill>
                            <a:schemeClr val="dk1"/>
                          </a:solidFill>
                          <a:latin typeface="Lato"/>
                          <a:ea typeface="Lato"/>
                          <a:cs typeface="Lato"/>
                          <a:sym typeface="Lato"/>
                        </a:rPr>
                        <a:t> and insects and identify key differences. </a:t>
                      </a:r>
                      <a:r>
                        <a:rPr lang="en-GB" sz="950">
                          <a:solidFill>
                            <a:schemeClr val="dk1"/>
                          </a:solidFill>
                          <a:latin typeface="Lato"/>
                          <a:ea typeface="Lato"/>
                          <a:cs typeface="Lato"/>
                          <a:sym typeface="Lato"/>
                        </a:rPr>
                        <a:t>They analyse secondary data to investigate how the amphibian life cycle is affected by predators and climate change. </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4"/>
                  </a:ext>
                </a:extLst>
              </a:tr>
              <a:tr h="401600">
                <a:tc rowSpan="4">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Summer 1</a:t>
                      </a:r>
                      <a:endParaRPr sz="1500" b="1">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b="1" strike="noStrike" cap="none">
                          <a:latin typeface="Lato"/>
                          <a:ea typeface="Lato"/>
                          <a:cs typeface="Lato"/>
                          <a:sym typeface="Lato"/>
                        </a:rPr>
                        <a:t>Forces, Earth and space</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4">
                  <a:txBody>
                    <a:bodyPr/>
                    <a:lstStyle/>
                    <a:p>
                      <a:pPr marL="0" lvl="0" indent="0" algn="ctr" rtl="0">
                        <a:lnSpc>
                          <a:spcPct val="100000"/>
                        </a:lnSpc>
                        <a:spcBef>
                          <a:spcPts val="0"/>
                        </a:spcBef>
                        <a:spcAft>
                          <a:spcPts val="0"/>
                        </a:spcAft>
                        <a:buNone/>
                      </a:pPr>
                      <a:r>
                        <a:rPr lang="en-GB" b="1">
                          <a:solidFill>
                            <a:srgbClr val="0097A7"/>
                          </a:solidFill>
                          <a:latin typeface="Lato"/>
                          <a:ea typeface="Lato"/>
                          <a:cs typeface="Lato"/>
                          <a:sym typeface="Lato"/>
                        </a:rPr>
                        <a:t>Summer 2</a:t>
                      </a:r>
                      <a:endParaRPr b="1">
                        <a:solidFill>
                          <a:srgbClr val="0097A7"/>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b="1" strike="noStrike" cap="none">
                          <a:latin typeface="Lato"/>
                          <a:ea typeface="Lato"/>
                          <a:cs typeface="Lato"/>
                          <a:sym typeface="Lato"/>
                        </a:rPr>
                        <a:t>Animals, including humans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5"/>
                  </a:ext>
                </a:extLst>
              </a:tr>
              <a:tr h="944450">
                <a:tc vMerge="1">
                  <a:txBody>
                    <a:bodyPr/>
                    <a:lstStyle/>
                    <a:p>
                      <a:endParaRPr lang="en-US"/>
                    </a:p>
                  </a:txBody>
                  <a:tcPr/>
                </a:tc>
                <a:tc rowSpan="2">
                  <a:txBody>
                    <a:bodyPr/>
                    <a:lstStyle/>
                    <a:p>
                      <a:pPr marL="0" lvl="0" indent="0" algn="l" rtl="0">
                        <a:lnSpc>
                          <a:spcPct val="100000"/>
                        </a:lnSpc>
                        <a:spcBef>
                          <a:spcPts val="0"/>
                        </a:spcBef>
                        <a:spcAft>
                          <a:spcPts val="0"/>
                        </a:spcAft>
                        <a:buNone/>
                      </a:pPr>
                      <a:r>
                        <a:rPr lang="en-GB" sz="950" b="1">
                          <a:solidFill>
                            <a:srgbClr val="009BAF"/>
                          </a:solidFill>
                          <a:latin typeface="Lato"/>
                          <a:ea typeface="Lato"/>
                          <a:cs typeface="Lato"/>
                          <a:sym typeface="Lato"/>
                        </a:rPr>
                        <a:t>Imbalanced forces</a:t>
                      </a:r>
                      <a:r>
                        <a:rPr lang="en-GB" sz="950" b="1">
                          <a:solidFill>
                            <a:schemeClr val="dk1"/>
                          </a:solidFill>
                          <a:latin typeface="Lato"/>
                          <a:ea typeface="Lato"/>
                          <a:cs typeface="Lato"/>
                          <a:sym typeface="Lato"/>
                        </a:rPr>
                        <a:t> </a:t>
                      </a:r>
                      <a:endParaRPr sz="950" b="1">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en-GB" sz="950">
                          <a:solidFill>
                            <a:schemeClr val="dk1"/>
                          </a:solidFill>
                          <a:latin typeface="Lato"/>
                          <a:ea typeface="Lato"/>
                          <a:cs typeface="Lato"/>
                          <a:sym typeface="Lato"/>
                        </a:rPr>
                        <a:t>Building on their knowledge of forces, children explore gravity, air resistance and water resistance in more depth and consider the effect of these forces being imbalanced. They demonstrate key principles in the classroom and plan investigations to further their understanding of the effects of these forces. Pupils test their ideas using models and compete to build the most effective pulley system.</a:t>
                      </a:r>
                      <a:endParaRPr sz="950" b="1" i="1">
                        <a:solidFill>
                          <a:schemeClr val="dk1"/>
                        </a:solidFill>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alpha val="0"/>
                        </a:srgbClr>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950" b="1" strike="noStrike" cap="none">
                          <a:solidFill>
                            <a:srgbClr val="009BAF"/>
                          </a:solidFill>
                          <a:latin typeface="Lato"/>
                          <a:ea typeface="Lato"/>
                          <a:cs typeface="Lato"/>
                          <a:sym typeface="Lato"/>
                        </a:rPr>
                        <a:t>Human timeline</a:t>
                      </a:r>
                      <a:endParaRPr sz="950" b="1"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Studying human development and changes, children identify key stages and consider what data may help to determine if a child is growing normally. They describe how puberty affects girls and boys and produce graphs to record how gestation periods vary across different animals.</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6"/>
                  </a:ext>
                </a:extLst>
              </a:tr>
              <a:tr h="4788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lnSpc>
                          <a:spcPct val="100000"/>
                        </a:lnSpc>
                        <a:spcBef>
                          <a:spcPts val="0"/>
                        </a:spcBef>
                        <a:spcAft>
                          <a:spcPts val="0"/>
                        </a:spcAft>
                        <a:buClr>
                          <a:srgbClr val="000000"/>
                        </a:buClr>
                        <a:buSzPts val="1100"/>
                        <a:buFont typeface="Arial"/>
                        <a:buNone/>
                      </a:pPr>
                      <a:r>
                        <a:rPr lang="en-GB" sz="1000" b="1">
                          <a:latin typeface="Lato"/>
                          <a:ea typeface="Lato"/>
                          <a:cs typeface="Lato"/>
                          <a:sym typeface="Lato"/>
                        </a:rPr>
                        <a:t>Making connections</a:t>
                      </a:r>
                      <a:endParaRPr sz="1000" b="1">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7"/>
                  </a:ext>
                </a:extLst>
              </a:tr>
              <a:tr h="659275">
                <a:tc vMerge="1">
                  <a:txBody>
                    <a:bodyPr/>
                    <a:lstStyle/>
                    <a:p>
                      <a:endParaRPr lang="en-US"/>
                    </a:p>
                  </a:txBody>
                  <a:tcPr/>
                </a:tc>
                <a:tc>
                  <a:txBody>
                    <a:bodyPr/>
                    <a:lstStyle/>
                    <a:p>
                      <a:pPr marL="0" lvl="0" indent="0" algn="l" rtl="0">
                        <a:lnSpc>
                          <a:spcPct val="100000"/>
                        </a:lnSpc>
                        <a:spcBef>
                          <a:spcPts val="0"/>
                        </a:spcBef>
                        <a:spcAft>
                          <a:spcPts val="0"/>
                        </a:spcAft>
                        <a:buNone/>
                      </a:pPr>
                      <a:endParaRPr sz="900" b="1">
                        <a:solidFill>
                          <a:schemeClr val="dk1"/>
                        </a:solidFill>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950" b="1">
                          <a:solidFill>
                            <a:srgbClr val="169CAE"/>
                          </a:solidFill>
                          <a:latin typeface="Lato"/>
                          <a:ea typeface="Lato"/>
                          <a:cs typeface="Lato"/>
                          <a:sym typeface="Lato"/>
                        </a:rPr>
                        <a:t>Does the size of an asteroid affect the size of its impact crater?</a:t>
                      </a:r>
                      <a:endParaRPr sz="95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Experimenting, analysing data and drawing conclusions to explore the relationship between the size of model asteroids and the size of the impact crater they create. Children  apply their understanding of gravity, air resistance and the Earth and space to make predictions and plan and carry out an enquiry.</a:t>
                      </a:r>
                      <a:endParaRPr sz="950" b="1">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8" name="Google Shape;278;p41"/>
          <p:cNvSpPr txBox="1">
            <a:spLocks noGrp="1"/>
          </p:cNvSpPr>
          <p:nvPr>
            <p:ph type="subTitle" idx="1"/>
          </p:nvPr>
        </p:nvSpPr>
        <p:spPr>
          <a:xfrm>
            <a:off x="-13050" y="-12650"/>
            <a:ext cx="10692000" cy="515100"/>
          </a:xfrm>
          <a:prstGeom prst="rect">
            <a:avLst/>
          </a:prstGeom>
          <a:noFill/>
          <a:ln>
            <a:noFill/>
          </a:ln>
        </p:spPr>
        <p:txBody>
          <a:bodyPr spcFirstLastPara="1" wrap="square" lIns="116050" tIns="116050" rIns="116050" bIns="116050" anchor="t" anchorCtr="0">
            <a:normAutofit lnSpcReduction="20000"/>
          </a:bodyPr>
          <a:lstStyle/>
          <a:p>
            <a:pPr marL="0" lvl="0" indent="0" algn="ctr" rtl="0">
              <a:lnSpc>
                <a:spcPct val="100000"/>
              </a:lnSpc>
              <a:spcBef>
                <a:spcPts val="0"/>
              </a:spcBef>
              <a:spcAft>
                <a:spcPts val="0"/>
              </a:spcAft>
              <a:buSzPts val="2200"/>
              <a:buNone/>
            </a:pPr>
            <a:r>
              <a:rPr lang="en-GB"/>
              <a:t>Science curriculum overview for parents and carers (</a:t>
            </a:r>
            <a:r>
              <a:rPr lang="en-GB">
                <a:solidFill>
                  <a:srgbClr val="FAEA2A"/>
                </a:solidFill>
              </a:rPr>
              <a:t>Key stage 2</a:t>
            </a:r>
            <a:r>
              <a:rPr lang="en-GB"/>
              <a:t>)</a:t>
            </a:r>
            <a:endParaRPr/>
          </a:p>
        </p:txBody>
      </p:sp>
      <p:sp>
        <p:nvSpPr>
          <p:cNvPr id="279" name="Google Shape;279;p41">
            <a:hlinkClick r:id="rId6"/>
          </p:cNvPr>
          <p:cNvSpPr/>
          <p:nvPr/>
        </p:nvSpPr>
        <p:spPr>
          <a:xfrm>
            <a:off x="0" y="7172325"/>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0" name="Google Shape;280;p41">
            <a:hlinkClick r:id="rId6"/>
          </p:cNvPr>
          <p:cNvSpPr/>
          <p:nvPr/>
        </p:nvSpPr>
        <p:spPr>
          <a:xfrm>
            <a:off x="-13050" y="-49100"/>
            <a:ext cx="10692000" cy="47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aphicFrame>
        <p:nvGraphicFramePr>
          <p:cNvPr id="285" name="Google Shape;285;p42"/>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extLst>
                    <a:ext uri="{9D8B030D-6E8A-4147-A177-3AD203B41FA5}">
                      <a16:colId xmlns:a16="http://schemas.microsoft.com/office/drawing/2014/main" val="20000"/>
                    </a:ext>
                  </a:extLst>
                </a:gridCol>
                <a:gridCol w="4006825">
                  <a:extLst>
                    <a:ext uri="{9D8B030D-6E8A-4147-A177-3AD203B41FA5}">
                      <a16:colId xmlns:a16="http://schemas.microsoft.com/office/drawing/2014/main" val="20001"/>
                    </a:ext>
                  </a:extLst>
                </a:gridCol>
                <a:gridCol w="1056275">
                  <a:extLst>
                    <a:ext uri="{9D8B030D-6E8A-4147-A177-3AD203B41FA5}">
                      <a16:colId xmlns:a16="http://schemas.microsoft.com/office/drawing/2014/main" val="20002"/>
                    </a:ext>
                  </a:extLst>
                </a:gridCol>
                <a:gridCol w="4272750">
                  <a:extLst>
                    <a:ext uri="{9D8B030D-6E8A-4147-A177-3AD203B41FA5}">
                      <a16:colId xmlns:a16="http://schemas.microsoft.com/office/drawing/2014/main" val="20003"/>
                    </a:ext>
                  </a:extLst>
                </a:gridCol>
              </a:tblGrid>
              <a:tr h="476500">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rgbClr val="FFFFFF"/>
                          </a:solidFill>
                          <a:latin typeface="Lato"/>
                          <a:ea typeface="Lato"/>
                          <a:cs typeface="Lato"/>
                          <a:sym typeface="Lato"/>
                        </a:rPr>
                        <a:t>Year 6</a:t>
                      </a:r>
                      <a:endParaRPr sz="1400" b="1" u="none" strike="noStrike" cap="none">
                        <a:solidFill>
                          <a:srgbClr val="FFFFF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4EB5C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35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Autumn 1</a:t>
                      </a:r>
                      <a:endParaRPr sz="14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GB" sz="1000" b="1" u="none" strike="noStrike" cap="none">
                          <a:latin typeface="Lato"/>
                          <a:ea typeface="Lato"/>
                          <a:cs typeface="Lato"/>
                          <a:sym typeface="Lato"/>
                        </a:rPr>
                        <a:t>Living things and their habitats</a:t>
                      </a:r>
                      <a:endParaRPr sz="1000" b="1" u="none"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900" b="1" strike="noStrike" cap="none">
                          <a:solidFill>
                            <a:srgbClr val="009BAF"/>
                          </a:solidFill>
                          <a:latin typeface="Lato"/>
                          <a:ea typeface="Lato"/>
                          <a:cs typeface="Lato"/>
                          <a:sym typeface="Lato"/>
                        </a:rPr>
                        <a:t>Autumn 2</a:t>
                      </a:r>
                      <a:endParaRPr sz="900" strike="noStrike" cap="none"/>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GB" sz="1000" b="1" u="none" strike="noStrike" cap="none">
                          <a:latin typeface="Lato"/>
                          <a:ea typeface="Lato"/>
                          <a:cs typeface="Lato"/>
                          <a:sym typeface="Lato"/>
                        </a:rPr>
                        <a:t>Energy</a:t>
                      </a:r>
                      <a:endParaRPr sz="1000" b="1" u="none"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1"/>
                  </a:ext>
                </a:extLst>
              </a:tr>
              <a:tr h="112095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100"/>
                        <a:buFont typeface="Arial"/>
                        <a:buNone/>
                      </a:pPr>
                      <a:r>
                        <a:rPr lang="en-GB" sz="950" b="1" strike="noStrike" cap="none">
                          <a:solidFill>
                            <a:srgbClr val="009BAF"/>
                          </a:solidFill>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Classifying big and small</a:t>
                      </a:r>
                      <a:endParaRPr sz="950" b="1"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Children broaden their knowledge of how vertebrates, invertebrates, plants and micro-organisms are grouped using shared characteristics. They discover how Carl Linnaeus developed the Linnaean and binomial systems for classifying and naming living things. Pupils use and produce classification keys to sort and identify organisms. </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100"/>
                        <a:buFont typeface="Arial"/>
                        <a:buNone/>
                      </a:pPr>
                      <a:r>
                        <a:rPr lang="en-GB" sz="950" b="1" strike="noStrike" cap="none">
                          <a:solidFill>
                            <a:srgbClr val="0A9FAF"/>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Light and </a:t>
                      </a:r>
                      <a:r>
                        <a:rPr lang="en-GB" sz="950" b="1" strike="noStrike" cap="none">
                          <a:solidFill>
                            <a:srgbClr val="0A9FAF"/>
                          </a:solidFill>
                          <a:uFill>
                            <a:noFill/>
                          </a:u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reflection</a:t>
                      </a:r>
                      <a:endParaRPr sz="950" b="1"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Proving that light travels in a straight line, children use this information to explain observations of reflection and shadows. </a:t>
                      </a:r>
                      <a:r>
                        <a:rPr lang="en-GB" sz="950" strike="noStrike" cap="none">
                          <a:solidFill>
                            <a:schemeClr val="dk1"/>
                          </a:solidFill>
                          <a:latin typeface="Lato"/>
                          <a:ea typeface="Lato"/>
                          <a:cs typeface="Lato"/>
                          <a:sym typeface="Lato"/>
                        </a:rPr>
                        <a:t>They explore how our eyes allow us to see and how mirrors can be used in a variety of ways. Pupils investigate factors affecting the size of shadows</a:t>
                      </a:r>
                      <a:r>
                        <a:rPr lang="en-GB" sz="950">
                          <a:solidFill>
                            <a:schemeClr val="dk1"/>
                          </a:solidFill>
                          <a:latin typeface="Lato"/>
                          <a:ea typeface="Lato"/>
                          <a:cs typeface="Lato"/>
                          <a:sym typeface="Lato"/>
                        </a:rPr>
                        <a:t> and </a:t>
                      </a:r>
                      <a:r>
                        <a:rPr lang="en-GB" sz="950" strike="noStrike" cap="none">
                          <a:solidFill>
                            <a:schemeClr val="dk1"/>
                          </a:solidFill>
                          <a:latin typeface="Lato"/>
                          <a:ea typeface="Lato"/>
                          <a:cs typeface="Lato"/>
                          <a:sym typeface="Lato"/>
                        </a:rPr>
                        <a:t>the laws of reflection.</a:t>
                      </a:r>
                      <a:r>
                        <a:rPr lang="en-GB" sz="950">
                          <a:solidFill>
                            <a:schemeClr val="dk1"/>
                          </a:solidFill>
                          <a:latin typeface="Lato"/>
                          <a:ea typeface="Lato"/>
                          <a:cs typeface="Lato"/>
                          <a:sym typeface="Lato"/>
                        </a:rPr>
                        <a:t> Children apply what they have learned about light by exploring real-life uses of mirrors.</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2"/>
                  </a:ext>
                </a:extLst>
              </a:tr>
              <a:tr h="4035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Spring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GB" sz="1000" b="1" strike="noStrike" cap="none">
                          <a:latin typeface="Lato"/>
                          <a:ea typeface="Lato"/>
                          <a:cs typeface="Lato"/>
                          <a:sym typeface="Lato"/>
                        </a:rPr>
                        <a:t>Living things and their habitats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900" b="1" strike="noStrike" cap="none">
                          <a:solidFill>
                            <a:srgbClr val="009BAF"/>
                          </a:solidFill>
                          <a:latin typeface="Lato"/>
                          <a:ea typeface="Lato"/>
                          <a:cs typeface="Lato"/>
                          <a:sym typeface="Lato"/>
                        </a:rPr>
                        <a:t>Spring 2</a:t>
                      </a:r>
                      <a:endParaRPr sz="900" b="1"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GB" sz="1000" b="1" strike="noStrike" cap="none">
                          <a:latin typeface="Lato"/>
                          <a:ea typeface="Lato"/>
                          <a:cs typeface="Lato"/>
                          <a:sym typeface="Lato"/>
                        </a:rPr>
                        <a:t>Energy</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3"/>
                  </a:ext>
                </a:extLst>
              </a:tr>
              <a:tr h="98757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100"/>
                        <a:buFont typeface="Arial"/>
                        <a:buNone/>
                      </a:pPr>
                      <a:r>
                        <a:rPr lang="en-GB" sz="950" b="1" strike="noStrike" cap="none">
                          <a:solidFill>
                            <a:srgbClr val="009BAF"/>
                          </a:solidFill>
                          <a:uFill>
                            <a:noFill/>
                          </a:u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Evolution and inheritance</a:t>
                      </a:r>
                      <a:r>
                        <a:rPr lang="en-GB" sz="950" b="1" strike="noStrike" cap="none">
                          <a:solidFill>
                            <a:srgbClr val="009BAF"/>
                          </a:solidFill>
                          <a:latin typeface="Lato"/>
                          <a:ea typeface="Lato"/>
                          <a:cs typeface="Lato"/>
                          <a:sym typeface="Lato"/>
                        </a:rPr>
                        <a:t> </a:t>
                      </a:r>
                      <a:endParaRPr sz="950" b="1"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Studying patterns </a:t>
                      </a:r>
                      <a:r>
                        <a:rPr lang="en-GB" sz="950">
                          <a:solidFill>
                            <a:schemeClr val="dk1"/>
                          </a:solidFill>
                          <a:latin typeface="Lato"/>
                          <a:ea typeface="Lato"/>
                          <a:cs typeface="Lato"/>
                          <a:sym typeface="Lato"/>
                        </a:rPr>
                        <a:t>in</a:t>
                      </a:r>
                      <a:r>
                        <a:rPr lang="en-GB" sz="950" strike="noStrike" cap="none">
                          <a:solidFill>
                            <a:schemeClr val="dk1"/>
                          </a:solidFill>
                          <a:latin typeface="Lato"/>
                          <a:ea typeface="Lato"/>
                          <a:cs typeface="Lato"/>
                          <a:sym typeface="Lato"/>
                        </a:rPr>
                        <a:t> humans and other species, children learn about </a:t>
                      </a:r>
                      <a:r>
                        <a:rPr lang="en-GB" sz="950">
                          <a:solidFill>
                            <a:schemeClr val="dk1"/>
                          </a:solidFill>
                          <a:latin typeface="Lato"/>
                          <a:ea typeface="Lato"/>
                          <a:cs typeface="Lato"/>
                          <a:sym typeface="Lato"/>
                        </a:rPr>
                        <a:t>characteristics</a:t>
                      </a:r>
                      <a:r>
                        <a:rPr lang="en-GB" sz="950" strike="noStrike" cap="none">
                          <a:solidFill>
                            <a:schemeClr val="dk1"/>
                          </a:solidFill>
                          <a:latin typeface="Lato"/>
                          <a:ea typeface="Lato"/>
                          <a:cs typeface="Lato"/>
                          <a:sym typeface="Lato"/>
                        </a:rPr>
                        <a:t> that are inherited from parents and those that are environmental. Through the eyes of Darwin and Wallace, </a:t>
                      </a:r>
                      <a:r>
                        <a:rPr lang="en-GB" sz="950">
                          <a:solidFill>
                            <a:schemeClr val="dk1"/>
                          </a:solidFill>
                          <a:latin typeface="Lato"/>
                          <a:ea typeface="Lato"/>
                          <a:cs typeface="Lato"/>
                          <a:sym typeface="Lato"/>
                        </a:rPr>
                        <a:t>they</a:t>
                      </a:r>
                      <a:r>
                        <a:rPr lang="en-GB" sz="950" strike="noStrike" cap="none">
                          <a:solidFill>
                            <a:schemeClr val="dk1"/>
                          </a:solidFill>
                          <a:latin typeface="Lato"/>
                          <a:ea typeface="Lato"/>
                          <a:cs typeface="Lato"/>
                          <a:sym typeface="Lato"/>
                        </a:rPr>
                        <a:t> </a:t>
                      </a:r>
                      <a:r>
                        <a:rPr lang="en-GB" sz="950">
                          <a:solidFill>
                            <a:schemeClr val="dk1"/>
                          </a:solidFill>
                          <a:latin typeface="Lato"/>
                          <a:ea typeface="Lato"/>
                          <a:cs typeface="Lato"/>
                          <a:sym typeface="Lato"/>
                        </a:rPr>
                        <a:t>learn</a:t>
                      </a:r>
                      <a:r>
                        <a:rPr lang="en-GB" sz="950" strike="noStrike" cap="none">
                          <a:solidFill>
                            <a:schemeClr val="dk1"/>
                          </a:solidFill>
                          <a:latin typeface="Lato"/>
                          <a:ea typeface="Lato"/>
                          <a:cs typeface="Lato"/>
                          <a:sym typeface="Lato"/>
                        </a:rPr>
                        <a:t> how observations lead to theories and explore </a:t>
                      </a:r>
                      <a:r>
                        <a:rPr lang="en-GB" sz="950">
                          <a:solidFill>
                            <a:schemeClr val="dk1"/>
                          </a:solidFill>
                          <a:latin typeface="Lato"/>
                          <a:ea typeface="Lato"/>
                          <a:cs typeface="Lato"/>
                          <a:sym typeface="Lato"/>
                        </a:rPr>
                        <a:t>natural selection. By</a:t>
                      </a:r>
                      <a:r>
                        <a:rPr lang="en-GB" sz="950" strike="noStrike" cap="none">
                          <a:solidFill>
                            <a:schemeClr val="dk1"/>
                          </a:solidFill>
                          <a:latin typeface="Lato"/>
                          <a:ea typeface="Lato"/>
                          <a:cs typeface="Lato"/>
                          <a:sym typeface="Lato"/>
                        </a:rPr>
                        <a:t> modelling the variation and natural selection of Darwin’s finches, </a:t>
                      </a:r>
                      <a:r>
                        <a:rPr lang="en-GB" sz="950">
                          <a:solidFill>
                            <a:schemeClr val="dk1"/>
                          </a:solidFill>
                          <a:latin typeface="Lato"/>
                          <a:ea typeface="Lato"/>
                          <a:cs typeface="Lato"/>
                          <a:sym typeface="Lato"/>
                        </a:rPr>
                        <a:t>they </a:t>
                      </a:r>
                      <a:r>
                        <a:rPr lang="en-GB" sz="950" strike="noStrike" cap="none">
                          <a:solidFill>
                            <a:schemeClr val="dk1"/>
                          </a:solidFill>
                          <a:latin typeface="Lato"/>
                          <a:ea typeface="Lato"/>
                          <a:cs typeface="Lato"/>
                          <a:sym typeface="Lato"/>
                        </a:rPr>
                        <a:t>begin to explain how species evolve over time</a:t>
                      </a:r>
                      <a:r>
                        <a:rPr lang="en-GB" sz="950">
                          <a:solidFill>
                            <a:schemeClr val="dk1"/>
                          </a:solidFill>
                          <a:latin typeface="Lato"/>
                          <a:ea typeface="Lato"/>
                          <a:cs typeface="Lato"/>
                          <a:sym typeface="Lato"/>
                        </a:rPr>
                        <a:t> and the role of fossil evidence that supports this theory</a:t>
                      </a:r>
                      <a:r>
                        <a:rPr lang="en-GB" sz="950" strike="noStrike" cap="none">
                          <a:solidFill>
                            <a:schemeClr val="dk1"/>
                          </a:solidFill>
                          <a:latin typeface="Lato"/>
                          <a:ea typeface="Lato"/>
                          <a:cs typeface="Lato"/>
                          <a:sym typeface="Lato"/>
                        </a:rPr>
                        <a:t>.</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100"/>
                        <a:buFont typeface="Arial"/>
                        <a:buNone/>
                      </a:pPr>
                      <a:r>
                        <a:rPr lang="en-GB" sz="950" b="1" strike="noStrike" cap="none">
                          <a:solidFill>
                            <a:srgbClr val="009BAF"/>
                          </a:solidFill>
                          <a:latin typeface="Lato"/>
                          <a:ea typeface="Lato"/>
                          <a:cs typeface="Lato"/>
                          <a:sym typeface="Lato"/>
                        </a:rPr>
                        <a:t>Circuits, batteries and switches</a:t>
                      </a:r>
                      <a:endParaRPr sz="950" b="1"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Using their prior knowledge of electrical circuits, children learn to draw conventional circuit diagrams and use models to explain current and voltage. They make their own batteries, relate this to their knowledge of voltage and explore how battery research has impacted other scientific progress. Pupils investigate the use of switches and fuses and apply their electrical knowledge to design and produce their own electrical device.</a:t>
                      </a:r>
                      <a:endParaRPr sz="950"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100"/>
                        <a:buFont typeface="Arial"/>
                        <a:buNone/>
                      </a:pPr>
                      <a:endParaRPr sz="950"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4"/>
                  </a:ext>
                </a:extLst>
              </a:tr>
              <a:tr h="403500">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1400" b="1" u="none" strike="noStrike" cap="none">
                          <a:solidFill>
                            <a:srgbClr val="009BAF"/>
                          </a:solidFill>
                          <a:latin typeface="Lato"/>
                          <a:ea typeface="Lato"/>
                          <a:cs typeface="Lato"/>
                          <a:sym typeface="Lato"/>
                        </a:rPr>
                        <a:t>Summer 1</a:t>
                      </a:r>
                      <a:endParaRPr sz="1500" b="1" u="none" strike="noStrike" cap="none">
                        <a:solidFill>
                          <a:srgbClr val="009BAF"/>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GB" sz="1000" b="1" strike="noStrike" cap="none">
                          <a:latin typeface="Lato"/>
                          <a:ea typeface="Lato"/>
                          <a:cs typeface="Lato"/>
                          <a:sym typeface="Lato"/>
                        </a:rPr>
                        <a:t>Animals, including humans</a:t>
                      </a:r>
                      <a:endParaRPr sz="100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tc rowSpan="2">
                  <a:txBody>
                    <a:bodyPr/>
                    <a:lstStyle/>
                    <a:p>
                      <a:pPr marL="0" marR="0" lvl="0" indent="0" algn="ctr" rtl="0">
                        <a:lnSpc>
                          <a:spcPct val="115000"/>
                        </a:lnSpc>
                        <a:spcBef>
                          <a:spcPts val="0"/>
                        </a:spcBef>
                        <a:spcAft>
                          <a:spcPts val="0"/>
                        </a:spcAft>
                        <a:buClr>
                          <a:srgbClr val="000000"/>
                        </a:buClr>
                        <a:buSzPts val="1400"/>
                        <a:buFont typeface="Arial"/>
                        <a:buNone/>
                      </a:pPr>
                      <a:r>
                        <a:rPr lang="en-GB" sz="900" b="1" strike="noStrike" cap="none">
                          <a:solidFill>
                            <a:srgbClr val="0097A7"/>
                          </a:solidFill>
                          <a:latin typeface="Lato"/>
                          <a:ea typeface="Lato"/>
                          <a:cs typeface="Lato"/>
                          <a:sym typeface="Lato"/>
                        </a:rPr>
                        <a:t>Summer 2</a:t>
                      </a:r>
                      <a:endParaRPr sz="900" b="1" strike="noStrike" cap="none">
                        <a:solidFill>
                          <a:srgbClr val="0097A7"/>
                        </a:solidFill>
                        <a:latin typeface="Lato"/>
                        <a:ea typeface="Lato"/>
                        <a:cs typeface="Lato"/>
                        <a:sym typeface="Lato"/>
                      </a:endParaRPr>
                    </a:p>
                  </a:txBody>
                  <a:tcPr marL="106900" marR="106900" marT="134375" marB="134375" anchor="ctr">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Clr>
                          <a:srgbClr val="000000"/>
                        </a:buClr>
                        <a:buSzPts val="1100"/>
                        <a:buFont typeface="Arial"/>
                        <a:buNone/>
                      </a:pPr>
                      <a:r>
                        <a:rPr lang="en-GB" sz="1000" b="1">
                          <a:latin typeface="Lato"/>
                          <a:ea typeface="Lato"/>
                          <a:cs typeface="Lato"/>
                          <a:sym typeface="Lato"/>
                        </a:rPr>
                        <a:t>Making connections</a:t>
                      </a:r>
                      <a:endParaRPr sz="1000" b="1">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solidFill>
                      <a:prstDash val="solid"/>
                      <a:round/>
                      <a:headEnd type="none" w="sm" len="sm"/>
                      <a:tailEnd type="none" w="sm" len="sm"/>
                    </a:lnT>
                    <a:lnB w="9525" cap="flat" cmpd="sng">
                      <a:solidFill>
                        <a:srgbClr val="009BAF">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10005"/>
                  </a:ext>
                </a:extLst>
              </a:tr>
              <a:tr h="16374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100"/>
                        <a:buFont typeface="Arial"/>
                        <a:buNone/>
                      </a:pPr>
                      <a:r>
                        <a:rPr lang="en-GB" sz="950" b="1" strike="noStrike" cap="none">
                          <a:solidFill>
                            <a:srgbClr val="009BAF"/>
                          </a:solidFill>
                          <a:latin typeface="Lato"/>
                          <a:ea typeface="Lato"/>
                          <a:cs typeface="Lato"/>
                          <a:sym typeface="Lato"/>
                        </a:rPr>
                        <a:t>Circulation and </a:t>
                      </a:r>
                      <a:r>
                        <a:rPr lang="en-GB" sz="950" b="1">
                          <a:solidFill>
                            <a:srgbClr val="009BAF"/>
                          </a:solidFill>
                          <a:latin typeface="Lato"/>
                          <a:ea typeface="Lato"/>
                          <a:cs typeface="Lato"/>
                          <a:sym typeface="Lato"/>
                        </a:rPr>
                        <a:t>health</a:t>
                      </a:r>
                      <a:r>
                        <a:rPr lang="en-GB" sz="950" b="1" strike="noStrike" cap="none">
                          <a:latin typeface="Lato"/>
                          <a:ea typeface="Lato"/>
                          <a:cs typeface="Lato"/>
                          <a:sym typeface="Lato"/>
                        </a:rPr>
                        <a:t> </a:t>
                      </a:r>
                      <a:endParaRPr sz="950" b="1"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950" strike="noStrike" cap="none">
                          <a:solidFill>
                            <a:schemeClr val="dk1"/>
                          </a:solidFill>
                          <a:latin typeface="Lato"/>
                          <a:ea typeface="Lato"/>
                          <a:cs typeface="Lato"/>
                          <a:sym typeface="Lato"/>
                        </a:rPr>
                        <a:t>Studying the human circulatory system, children learn about the role of the heart, blood and blood vessels and use models to demonstrate their function. They play the role of healthcare professionals to </a:t>
                      </a:r>
                      <a:r>
                        <a:rPr lang="en-GB" sz="950">
                          <a:solidFill>
                            <a:schemeClr val="dk1"/>
                          </a:solidFill>
                          <a:latin typeface="Lato"/>
                          <a:ea typeface="Lato"/>
                          <a:cs typeface="Lato"/>
                          <a:sym typeface="Lato"/>
                        </a:rPr>
                        <a:t>advise</a:t>
                      </a:r>
                      <a:r>
                        <a:rPr lang="en-GB" sz="950" strike="noStrike" cap="none">
                          <a:solidFill>
                            <a:schemeClr val="dk1"/>
                          </a:solidFill>
                          <a:latin typeface="Lato"/>
                          <a:ea typeface="Lato"/>
                          <a:cs typeface="Lato"/>
                          <a:sym typeface="Lato"/>
                        </a:rPr>
                        <a:t> patients and play games to explore how lifestyle choices affect our health. Pupils devise their own investigation to look at the relationship between exercise and heart rate, applying their knowledge of variables.</a:t>
                      </a:r>
                      <a:endParaRPr sz="950" b="1" strike="noStrike" cap="none">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tc vMerge="1">
                  <a:txBody>
                    <a:bodyPr/>
                    <a:lstStyle/>
                    <a:p>
                      <a:endParaRPr lang="en-US"/>
                    </a:p>
                  </a:txBody>
                  <a:tcPr/>
                </a:tc>
                <a:tc>
                  <a:txBody>
                    <a:bodyPr/>
                    <a:lstStyle/>
                    <a:p>
                      <a:pPr marL="0" lvl="0" indent="0" algn="l" rtl="0">
                        <a:lnSpc>
                          <a:spcPct val="115000"/>
                        </a:lnSpc>
                        <a:spcBef>
                          <a:spcPts val="0"/>
                        </a:spcBef>
                        <a:spcAft>
                          <a:spcPts val="0"/>
                        </a:spcAft>
                        <a:buClr>
                          <a:schemeClr val="dk1"/>
                        </a:buClr>
                        <a:buSzPts val="1100"/>
                        <a:buFont typeface="Arial"/>
                        <a:buNone/>
                      </a:pPr>
                      <a:r>
                        <a:rPr lang="en-GB" sz="950" b="1">
                          <a:solidFill>
                            <a:srgbClr val="0097A7"/>
                          </a:solidFill>
                          <a:latin typeface="Lato"/>
                          <a:ea typeface="Lato"/>
                          <a:cs typeface="Lato"/>
                          <a:sym typeface="Lato"/>
                        </a:rPr>
                        <a:t>Are some sunglasses safer than others?</a:t>
                      </a:r>
                      <a:endParaRPr sz="95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Exploring sun safety, children investigate the efficacy of different sunglasses. They devise enquiries to test light and UV transmission of the lenses to form a conclusion about which sunglasses are best, applying their knowledge of electrical circuits to provide a light source in the experiment. The children summarise their findings through presentations and advertisements.</a:t>
                      </a:r>
                      <a:endParaRPr sz="950" b="1">
                        <a:latin typeface="Lato"/>
                        <a:ea typeface="Lato"/>
                        <a:cs typeface="Lato"/>
                        <a:sym typeface="Lato"/>
                      </a:endParaRPr>
                    </a:p>
                  </a:txBody>
                  <a:tcPr marL="106900" marR="106900" marT="134375" marB="134375">
                    <a:lnL w="9525" cap="flat" cmpd="sng">
                      <a:solidFill>
                        <a:srgbClr val="009BAF"/>
                      </a:solidFill>
                      <a:prstDash val="solid"/>
                      <a:round/>
                      <a:headEnd type="none" w="sm" len="sm"/>
                      <a:tailEnd type="none" w="sm" len="sm"/>
                    </a:lnL>
                    <a:lnR w="9525" cap="flat" cmpd="sng">
                      <a:solidFill>
                        <a:srgbClr val="009BAF"/>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009BA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86" name="Google Shape;286;p42"/>
          <p:cNvSpPr txBox="1">
            <a:spLocks noGrp="1"/>
          </p:cNvSpPr>
          <p:nvPr>
            <p:ph type="subTitle" idx="1"/>
          </p:nvPr>
        </p:nvSpPr>
        <p:spPr>
          <a:xfrm>
            <a:off x="-13050" y="-12650"/>
            <a:ext cx="10692000" cy="515100"/>
          </a:xfrm>
          <a:prstGeom prst="rect">
            <a:avLst/>
          </a:prstGeom>
          <a:noFill/>
          <a:ln>
            <a:noFill/>
          </a:ln>
        </p:spPr>
        <p:txBody>
          <a:bodyPr spcFirstLastPara="1" wrap="square" lIns="116050" tIns="116050" rIns="116050" bIns="116050" anchor="t" anchorCtr="0">
            <a:normAutofit lnSpcReduction="20000"/>
          </a:bodyPr>
          <a:lstStyle/>
          <a:p>
            <a:pPr marL="0" lvl="0" indent="0" algn="ctr" rtl="0">
              <a:lnSpc>
                <a:spcPct val="100000"/>
              </a:lnSpc>
              <a:spcBef>
                <a:spcPts val="0"/>
              </a:spcBef>
              <a:spcAft>
                <a:spcPts val="0"/>
              </a:spcAft>
              <a:buSzPts val="2200"/>
              <a:buNone/>
            </a:pPr>
            <a:r>
              <a:rPr lang="en-GB"/>
              <a:t>Science curriculum overview for parents and carers (</a:t>
            </a:r>
            <a:r>
              <a:rPr lang="en-GB">
                <a:solidFill>
                  <a:srgbClr val="FAEA2A"/>
                </a:solidFill>
              </a:rPr>
              <a:t>Key stage 2</a:t>
            </a:r>
            <a:r>
              <a:rPr lang="en-GB"/>
              <a:t>)</a:t>
            </a:r>
            <a:endParaRPr/>
          </a:p>
        </p:txBody>
      </p:sp>
      <p:sp>
        <p:nvSpPr>
          <p:cNvPr id="287" name="Google Shape;287;p42">
            <a:hlinkClick r:id="rId6"/>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8" name="Google Shape;288;p42">
            <a:hlinkClick r:id="rId6"/>
          </p:cNvPr>
          <p:cNvSpPr/>
          <p:nvPr/>
        </p:nvSpPr>
        <p:spPr>
          <a:xfrm>
            <a:off x="-13050" y="27100"/>
            <a:ext cx="10692000" cy="47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A4 Landscape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2800</Words>
  <Application>Microsoft Office PowerPoint</Application>
  <PresentationFormat>Custom</PresentationFormat>
  <Paragraphs>162</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Lato</vt:lpstr>
      <vt:lpstr>Caveat</vt:lpstr>
      <vt:lpstr>A4 Landscape Template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Head</cp:lastModifiedBy>
  <cp:revision>1</cp:revision>
  <dcterms:modified xsi:type="dcterms:W3CDTF">2024-06-12T11:21:53Z</dcterms:modified>
</cp:coreProperties>
</file>